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6" r:id="rId3"/>
    <p:sldId id="288" r:id="rId4"/>
    <p:sldId id="294" r:id="rId5"/>
    <p:sldId id="259" r:id="rId6"/>
    <p:sldId id="290" r:id="rId7"/>
    <p:sldId id="260" r:id="rId8"/>
    <p:sldId id="280" r:id="rId9"/>
    <p:sldId id="261" r:id="rId10"/>
    <p:sldId id="285" r:id="rId11"/>
    <p:sldId id="284" r:id="rId12"/>
    <p:sldId id="269" r:id="rId13"/>
    <p:sldId id="292" r:id="rId14"/>
    <p:sldId id="267" r:id="rId15"/>
    <p:sldId id="262" r:id="rId16"/>
    <p:sldId id="263" r:id="rId17"/>
    <p:sldId id="275" r:id="rId18"/>
    <p:sldId id="277" r:id="rId19"/>
    <p:sldId id="279" r:id="rId20"/>
    <p:sldId id="282" r:id="rId21"/>
    <p:sldId id="293" r:id="rId22"/>
    <p:sldId id="287" r:id="rId23"/>
    <p:sldId id="258" r:id="rId24"/>
    <p:sldId id="283" r:id="rId25"/>
  </p:sldIdLst>
  <p:sldSz cx="12192000" cy="6858000"/>
  <p:notesSz cx="6858000" cy="201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DD651-DF7D-4EE1-9395-61A285031928}" v="51" dt="2018-11-22T14:13:00.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61967" autoAdjust="0"/>
  </p:normalViewPr>
  <p:slideViewPr>
    <p:cSldViewPr snapToGrid="0">
      <p:cViewPr varScale="1">
        <p:scale>
          <a:sx n="47" d="100"/>
          <a:sy n="47" d="100"/>
        </p:scale>
        <p:origin x="16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Rosenberg" userId="S::j.rosenberg@maryhare.org.uk::f3620083-e736-41b2-b6d4-c73fadf8b078" providerId="AD" clId="Web-{E826B650-246F-4BE4-8123-1236E4D09966}"/>
    <pc:docChg chg="modSld">
      <pc:chgData name="Joy Rosenberg" userId="S::j.rosenberg@maryhare.org.uk::f3620083-e736-41b2-b6d4-c73fadf8b078" providerId="AD" clId="Web-{E826B650-246F-4BE4-8123-1236E4D09966}" dt="2018-11-22T13:36:39.329" v="62"/>
      <pc:docMkLst>
        <pc:docMk/>
      </pc:docMkLst>
      <pc:sldChg chg="modNotes">
        <pc:chgData name="Joy Rosenberg" userId="S::j.rosenberg@maryhare.org.uk::f3620083-e736-41b2-b6d4-c73fadf8b078" providerId="AD" clId="Web-{E826B650-246F-4BE4-8123-1236E4D09966}" dt="2018-11-22T13:34:40.658" v="26"/>
        <pc:sldMkLst>
          <pc:docMk/>
          <pc:sldMk cId="3683946039" sldId="257"/>
        </pc:sldMkLst>
      </pc:sldChg>
      <pc:sldChg chg="modNotes">
        <pc:chgData name="Joy Rosenberg" userId="S::j.rosenberg@maryhare.org.uk::f3620083-e736-41b2-b6d4-c73fadf8b078" providerId="AD" clId="Web-{E826B650-246F-4BE4-8123-1236E4D09966}" dt="2018-11-22T13:36:39.329" v="62"/>
        <pc:sldMkLst>
          <pc:docMk/>
          <pc:sldMk cId="1111397839" sldId="294"/>
        </pc:sldMkLst>
      </pc:sldChg>
    </pc:docChg>
  </pc:docChgLst>
  <pc:docChgLst>
    <pc:chgData name="Joy Rosenberg" userId="f3620083-e736-41b2-b6d4-c73fadf8b078" providerId="ADAL" clId="{9E5DD651-DF7D-4EE1-9395-61A285031928}"/>
    <pc:docChg chg="undo custSel addSld delSld modSld sldOrd modMainMaster">
      <pc:chgData name="Joy Rosenberg" userId="f3620083-e736-41b2-b6d4-c73fadf8b078" providerId="ADAL" clId="{9E5DD651-DF7D-4EE1-9395-61A285031928}" dt="2018-11-23T12:48:36.667" v="3589" actId="20577"/>
      <pc:docMkLst>
        <pc:docMk/>
      </pc:docMkLst>
      <pc:sldChg chg="addSp modSp modNotesTx">
        <pc:chgData name="Joy Rosenberg" userId="f3620083-e736-41b2-b6d4-c73fadf8b078" providerId="ADAL" clId="{9E5DD651-DF7D-4EE1-9395-61A285031928}" dt="2018-11-23T12:48:36.667" v="3589" actId="20577"/>
        <pc:sldMkLst>
          <pc:docMk/>
          <pc:sldMk cId="3683946039" sldId="257"/>
        </pc:sldMkLst>
        <pc:spChg chg="mod">
          <ac:chgData name="Joy Rosenberg" userId="f3620083-e736-41b2-b6d4-c73fadf8b078" providerId="ADAL" clId="{9E5DD651-DF7D-4EE1-9395-61A285031928}" dt="2018-11-01T21:48:02.184" v="3044"/>
          <ac:spMkLst>
            <pc:docMk/>
            <pc:sldMk cId="3683946039" sldId="257"/>
            <ac:spMk id="3" creationId="{00000000-0000-0000-0000-000000000000}"/>
          </ac:spMkLst>
        </pc:spChg>
        <pc:picChg chg="add mod modCrop">
          <ac:chgData name="Joy Rosenberg" userId="f3620083-e736-41b2-b6d4-c73fadf8b078" providerId="ADAL" clId="{9E5DD651-DF7D-4EE1-9395-61A285031928}" dt="2018-11-01T21:49:40.696" v="3163" actId="208"/>
          <ac:picMkLst>
            <pc:docMk/>
            <pc:sldMk cId="3683946039" sldId="257"/>
            <ac:picMk id="4" creationId="{071DBDBC-8437-4956-A5CE-3DC184CA3593}"/>
          </ac:picMkLst>
        </pc:picChg>
        <pc:picChg chg="add mod modCrop">
          <ac:chgData name="Joy Rosenberg" userId="f3620083-e736-41b2-b6d4-c73fadf8b078" providerId="ADAL" clId="{9E5DD651-DF7D-4EE1-9395-61A285031928}" dt="2018-10-31T11:21:57.648" v="241" actId="14100"/>
          <ac:picMkLst>
            <pc:docMk/>
            <pc:sldMk cId="3683946039" sldId="257"/>
            <ac:picMk id="5" creationId="{2F1CDD05-D1C1-4FD3-AD12-5498116BBEDA}"/>
          </ac:picMkLst>
        </pc:picChg>
        <pc:picChg chg="add mod">
          <ac:chgData name="Joy Rosenberg" userId="f3620083-e736-41b2-b6d4-c73fadf8b078" providerId="ADAL" clId="{9E5DD651-DF7D-4EE1-9395-61A285031928}" dt="2018-11-01T21:49:55.086" v="3165" actId="14100"/>
          <ac:picMkLst>
            <pc:docMk/>
            <pc:sldMk cId="3683946039" sldId="257"/>
            <ac:picMk id="7" creationId="{55B836C0-9613-4ABB-86D4-9095430A2058}"/>
          </ac:picMkLst>
        </pc:picChg>
        <pc:picChg chg="add mod">
          <ac:chgData name="Joy Rosenberg" userId="f3620083-e736-41b2-b6d4-c73fadf8b078" providerId="ADAL" clId="{9E5DD651-DF7D-4EE1-9395-61A285031928}" dt="2018-11-01T21:50:00.793" v="3167" actId="14100"/>
          <ac:picMkLst>
            <pc:docMk/>
            <pc:sldMk cId="3683946039" sldId="257"/>
            <ac:picMk id="9" creationId="{608F1751-B132-45B7-8E5D-F8486B2DE880}"/>
          </ac:picMkLst>
        </pc:picChg>
      </pc:sldChg>
      <pc:sldChg chg="modSp">
        <pc:chgData name="Joy Rosenberg" userId="f3620083-e736-41b2-b6d4-c73fadf8b078" providerId="ADAL" clId="{9E5DD651-DF7D-4EE1-9395-61A285031928}" dt="2018-10-31T11:53:22.457" v="1784" actId="20577"/>
        <pc:sldMkLst>
          <pc:docMk/>
          <pc:sldMk cId="4004130842" sldId="258"/>
        </pc:sldMkLst>
        <pc:spChg chg="mod">
          <ac:chgData name="Joy Rosenberg" userId="f3620083-e736-41b2-b6d4-c73fadf8b078" providerId="ADAL" clId="{9E5DD651-DF7D-4EE1-9395-61A285031928}" dt="2018-10-31T11:53:22.457" v="1784" actId="20577"/>
          <ac:spMkLst>
            <pc:docMk/>
            <pc:sldMk cId="4004130842" sldId="258"/>
            <ac:spMk id="2" creationId="{00000000-0000-0000-0000-000000000000}"/>
          </ac:spMkLst>
        </pc:spChg>
      </pc:sldChg>
      <pc:sldChg chg="modSp modNotesTx">
        <pc:chgData name="Joy Rosenberg" userId="f3620083-e736-41b2-b6d4-c73fadf8b078" providerId="ADAL" clId="{9E5DD651-DF7D-4EE1-9395-61A285031928}" dt="2018-11-22T14:10:14.978" v="3186" actId="20577"/>
        <pc:sldMkLst>
          <pc:docMk/>
          <pc:sldMk cId="2709978843" sldId="260"/>
        </pc:sldMkLst>
        <pc:spChg chg="mod">
          <ac:chgData name="Joy Rosenberg" userId="f3620083-e736-41b2-b6d4-c73fadf8b078" providerId="ADAL" clId="{9E5DD651-DF7D-4EE1-9395-61A285031928}" dt="2018-10-31T13:41:55.984" v="2438"/>
          <ac:spMkLst>
            <pc:docMk/>
            <pc:sldMk cId="2709978843" sldId="260"/>
            <ac:spMk id="10" creationId="{00000000-0000-0000-0000-000000000000}"/>
          </ac:spMkLst>
        </pc:spChg>
        <pc:picChg chg="mod">
          <ac:chgData name="Joy Rosenberg" userId="f3620083-e736-41b2-b6d4-c73fadf8b078" providerId="ADAL" clId="{9E5DD651-DF7D-4EE1-9395-61A285031928}" dt="2018-10-31T11:26:50.664" v="395" actId="1076"/>
          <ac:picMkLst>
            <pc:docMk/>
            <pc:sldMk cId="2709978843" sldId="260"/>
            <ac:picMk id="11" creationId="{00000000-0000-0000-0000-000000000000}"/>
          </ac:picMkLst>
        </pc:picChg>
      </pc:sldChg>
      <pc:sldChg chg="modSp">
        <pc:chgData name="Joy Rosenberg" userId="f3620083-e736-41b2-b6d4-c73fadf8b078" providerId="ADAL" clId="{9E5DD651-DF7D-4EE1-9395-61A285031928}" dt="2018-10-31T11:28:57.349" v="460" actId="255"/>
        <pc:sldMkLst>
          <pc:docMk/>
          <pc:sldMk cId="749325442" sldId="261"/>
        </pc:sldMkLst>
        <pc:spChg chg="mod">
          <ac:chgData name="Joy Rosenberg" userId="f3620083-e736-41b2-b6d4-c73fadf8b078" providerId="ADAL" clId="{9E5DD651-DF7D-4EE1-9395-61A285031928}" dt="2018-10-31T11:28:57.349" v="460" actId="255"/>
          <ac:spMkLst>
            <pc:docMk/>
            <pc:sldMk cId="749325442" sldId="261"/>
            <ac:spMk id="5" creationId="{00000000-0000-0000-0000-000000000000}"/>
          </ac:spMkLst>
        </pc:spChg>
        <pc:picChg chg="mod">
          <ac:chgData name="Joy Rosenberg" userId="f3620083-e736-41b2-b6d4-c73fadf8b078" providerId="ADAL" clId="{9E5DD651-DF7D-4EE1-9395-61A285031928}" dt="2018-10-31T11:28:36.347" v="445" actId="1076"/>
          <ac:picMkLst>
            <pc:docMk/>
            <pc:sldMk cId="749325442" sldId="261"/>
            <ac:picMk id="4" creationId="{00000000-0000-0000-0000-000000000000}"/>
          </ac:picMkLst>
        </pc:picChg>
      </pc:sldChg>
      <pc:sldChg chg="modSp">
        <pc:chgData name="Joy Rosenberg" userId="f3620083-e736-41b2-b6d4-c73fadf8b078" providerId="ADAL" clId="{9E5DD651-DF7D-4EE1-9395-61A285031928}" dt="2018-10-31T12:01:21.855" v="2435" actId="27636"/>
        <pc:sldMkLst>
          <pc:docMk/>
          <pc:sldMk cId="513880011" sldId="262"/>
        </pc:sldMkLst>
        <pc:spChg chg="mod">
          <ac:chgData name="Joy Rosenberg" userId="f3620083-e736-41b2-b6d4-c73fadf8b078" providerId="ADAL" clId="{9E5DD651-DF7D-4EE1-9395-61A285031928}" dt="2018-10-31T11:45:43.647" v="1249" actId="20577"/>
          <ac:spMkLst>
            <pc:docMk/>
            <pc:sldMk cId="513880011" sldId="262"/>
            <ac:spMk id="2" creationId="{00000000-0000-0000-0000-000000000000}"/>
          </ac:spMkLst>
        </pc:spChg>
        <pc:spChg chg="mod">
          <ac:chgData name="Joy Rosenberg" userId="f3620083-e736-41b2-b6d4-c73fadf8b078" providerId="ADAL" clId="{9E5DD651-DF7D-4EE1-9395-61A285031928}" dt="2018-10-31T12:01:21.855" v="2435" actId="27636"/>
          <ac:spMkLst>
            <pc:docMk/>
            <pc:sldMk cId="513880011" sldId="262"/>
            <ac:spMk id="3" creationId="{00000000-0000-0000-0000-000000000000}"/>
          </ac:spMkLst>
        </pc:spChg>
      </pc:sldChg>
      <pc:sldChg chg="modSp modNotesTx">
        <pc:chgData name="Joy Rosenberg" userId="f3620083-e736-41b2-b6d4-c73fadf8b078" providerId="ADAL" clId="{9E5DD651-DF7D-4EE1-9395-61A285031928}" dt="2018-11-22T14:12:27.055" v="3200" actId="20577"/>
        <pc:sldMkLst>
          <pc:docMk/>
          <pc:sldMk cId="4168048168" sldId="263"/>
        </pc:sldMkLst>
        <pc:spChg chg="mod">
          <ac:chgData name="Joy Rosenberg" userId="f3620083-e736-41b2-b6d4-c73fadf8b078" providerId="ADAL" clId="{9E5DD651-DF7D-4EE1-9395-61A285031928}" dt="2018-10-31T11:49:31.847" v="1566" actId="20577"/>
          <ac:spMkLst>
            <pc:docMk/>
            <pc:sldMk cId="4168048168" sldId="263"/>
            <ac:spMk id="3" creationId="{00000000-0000-0000-0000-000000000000}"/>
          </ac:spMkLst>
        </pc:spChg>
      </pc:sldChg>
      <pc:sldChg chg="modSp">
        <pc:chgData name="Joy Rosenberg" userId="f3620083-e736-41b2-b6d4-c73fadf8b078" providerId="ADAL" clId="{9E5DD651-DF7D-4EE1-9395-61A285031928}" dt="2018-10-31T11:42:45.043" v="1095" actId="20577"/>
        <pc:sldMkLst>
          <pc:docMk/>
          <pc:sldMk cId="3632242948" sldId="267"/>
        </pc:sldMkLst>
        <pc:spChg chg="mod">
          <ac:chgData name="Joy Rosenberg" userId="f3620083-e736-41b2-b6d4-c73fadf8b078" providerId="ADAL" clId="{9E5DD651-DF7D-4EE1-9395-61A285031928}" dt="2018-10-31T11:42:37.634" v="1091" actId="27636"/>
          <ac:spMkLst>
            <pc:docMk/>
            <pc:sldMk cId="3632242948" sldId="267"/>
            <ac:spMk id="3" creationId="{00000000-0000-0000-0000-000000000000}"/>
          </ac:spMkLst>
        </pc:spChg>
        <pc:spChg chg="mod">
          <ac:chgData name="Joy Rosenberg" userId="f3620083-e736-41b2-b6d4-c73fadf8b078" providerId="ADAL" clId="{9E5DD651-DF7D-4EE1-9395-61A285031928}" dt="2018-10-31T11:42:45.043" v="1095" actId="20577"/>
          <ac:spMkLst>
            <pc:docMk/>
            <pc:sldMk cId="3632242948" sldId="267"/>
            <ac:spMk id="4" creationId="{00000000-0000-0000-0000-000000000000}"/>
          </ac:spMkLst>
        </pc:spChg>
        <pc:picChg chg="mod">
          <ac:chgData name="Joy Rosenberg" userId="f3620083-e736-41b2-b6d4-c73fadf8b078" providerId="ADAL" clId="{9E5DD651-DF7D-4EE1-9395-61A285031928}" dt="2018-10-31T11:42:26.421" v="1087" actId="14100"/>
          <ac:picMkLst>
            <pc:docMk/>
            <pc:sldMk cId="3632242948" sldId="267"/>
            <ac:picMk id="6" creationId="{00000000-0000-0000-0000-000000000000}"/>
          </ac:picMkLst>
        </pc:picChg>
      </pc:sldChg>
      <pc:sldChg chg="modSp ord">
        <pc:chgData name="Joy Rosenberg" userId="f3620083-e736-41b2-b6d4-c73fadf8b078" providerId="ADAL" clId="{9E5DD651-DF7D-4EE1-9395-61A285031928}" dt="2018-10-31T13:45:33.290" v="2673" actId="255"/>
        <pc:sldMkLst>
          <pc:docMk/>
          <pc:sldMk cId="813435620" sldId="269"/>
        </pc:sldMkLst>
        <pc:spChg chg="mod">
          <ac:chgData name="Joy Rosenberg" userId="f3620083-e736-41b2-b6d4-c73fadf8b078" providerId="ADAL" clId="{9E5DD651-DF7D-4EE1-9395-61A285031928}" dt="2018-10-31T11:29:46.731" v="494" actId="20577"/>
          <ac:spMkLst>
            <pc:docMk/>
            <pc:sldMk cId="813435620" sldId="269"/>
            <ac:spMk id="2" creationId="{00000000-0000-0000-0000-000000000000}"/>
          </ac:spMkLst>
        </pc:spChg>
        <pc:spChg chg="mod">
          <ac:chgData name="Joy Rosenberg" userId="f3620083-e736-41b2-b6d4-c73fadf8b078" providerId="ADAL" clId="{9E5DD651-DF7D-4EE1-9395-61A285031928}" dt="2018-10-31T13:45:33.290" v="2673" actId="255"/>
          <ac:spMkLst>
            <pc:docMk/>
            <pc:sldMk cId="813435620" sldId="269"/>
            <ac:spMk id="5" creationId="{00000000-0000-0000-0000-000000000000}"/>
          </ac:spMkLst>
        </pc:spChg>
        <pc:picChg chg="mod">
          <ac:chgData name="Joy Rosenberg" userId="f3620083-e736-41b2-b6d4-c73fadf8b078" providerId="ADAL" clId="{9E5DD651-DF7D-4EE1-9395-61A285031928}" dt="2018-10-31T12:01:02.146" v="2427" actId="1076"/>
          <ac:picMkLst>
            <pc:docMk/>
            <pc:sldMk cId="813435620" sldId="269"/>
            <ac:picMk id="4" creationId="{00000000-0000-0000-0000-000000000000}"/>
          </ac:picMkLst>
        </pc:picChg>
      </pc:sldChg>
      <pc:sldChg chg="addSp delSp modSp modNotesTx">
        <pc:chgData name="Joy Rosenberg" userId="f3620083-e736-41b2-b6d4-c73fadf8b078" providerId="ADAL" clId="{9E5DD651-DF7D-4EE1-9395-61A285031928}" dt="2018-11-22T14:11:56.871" v="3187" actId="6549"/>
        <pc:sldMkLst>
          <pc:docMk/>
          <pc:sldMk cId="3361211116" sldId="275"/>
        </pc:sldMkLst>
        <pc:spChg chg="mod">
          <ac:chgData name="Joy Rosenberg" userId="f3620083-e736-41b2-b6d4-c73fadf8b078" providerId="ADAL" clId="{9E5DD651-DF7D-4EE1-9395-61A285031928}" dt="2018-10-31T11:50:54.728" v="1638" actId="20577"/>
          <ac:spMkLst>
            <pc:docMk/>
            <pc:sldMk cId="3361211116" sldId="275"/>
            <ac:spMk id="2" creationId="{00000000-0000-0000-0000-000000000000}"/>
          </ac:spMkLst>
        </pc:spChg>
        <pc:spChg chg="mod">
          <ac:chgData name="Joy Rosenberg" userId="f3620083-e736-41b2-b6d4-c73fadf8b078" providerId="ADAL" clId="{9E5DD651-DF7D-4EE1-9395-61A285031928}" dt="2018-10-31T11:55:29.233" v="2032" actId="20577"/>
          <ac:spMkLst>
            <pc:docMk/>
            <pc:sldMk cId="3361211116" sldId="275"/>
            <ac:spMk id="3" creationId="{00000000-0000-0000-0000-000000000000}"/>
          </ac:spMkLst>
        </pc:spChg>
        <pc:spChg chg="del mod">
          <ac:chgData name="Joy Rosenberg" userId="f3620083-e736-41b2-b6d4-c73fadf8b078" providerId="ADAL" clId="{9E5DD651-DF7D-4EE1-9395-61A285031928}" dt="2018-10-31T11:51:30.227" v="1695" actId="478"/>
          <ac:spMkLst>
            <pc:docMk/>
            <pc:sldMk cId="3361211116" sldId="275"/>
            <ac:spMk id="4" creationId="{00000000-0000-0000-0000-000000000000}"/>
          </ac:spMkLst>
        </pc:spChg>
        <pc:picChg chg="add mod">
          <ac:chgData name="Joy Rosenberg" userId="f3620083-e736-41b2-b6d4-c73fadf8b078" providerId="ADAL" clId="{9E5DD651-DF7D-4EE1-9395-61A285031928}" dt="2018-10-31T11:54:54.661" v="1934" actId="1076"/>
          <ac:picMkLst>
            <pc:docMk/>
            <pc:sldMk cId="3361211116" sldId="275"/>
            <ac:picMk id="5" creationId="{94C2C137-997D-495B-A6BC-1E7C3A8AE99B}"/>
          </ac:picMkLst>
        </pc:picChg>
      </pc:sldChg>
      <pc:sldChg chg="modSp">
        <pc:chgData name="Joy Rosenberg" userId="f3620083-e736-41b2-b6d4-c73fadf8b078" providerId="ADAL" clId="{9E5DD651-DF7D-4EE1-9395-61A285031928}" dt="2018-10-31T11:58:03.933" v="2340" actId="20577"/>
        <pc:sldMkLst>
          <pc:docMk/>
          <pc:sldMk cId="2903261539" sldId="277"/>
        </pc:sldMkLst>
        <pc:spChg chg="mod">
          <ac:chgData name="Joy Rosenberg" userId="f3620083-e736-41b2-b6d4-c73fadf8b078" providerId="ADAL" clId="{9E5DD651-DF7D-4EE1-9395-61A285031928}" dt="2018-10-31T11:58:03.933" v="2340" actId="20577"/>
          <ac:spMkLst>
            <pc:docMk/>
            <pc:sldMk cId="2903261539" sldId="277"/>
            <ac:spMk id="3" creationId="{00000000-0000-0000-0000-000000000000}"/>
          </ac:spMkLst>
        </pc:spChg>
      </pc:sldChg>
      <pc:sldChg chg="addSp delSp modSp">
        <pc:chgData name="Joy Rosenberg" userId="f3620083-e736-41b2-b6d4-c73fadf8b078" providerId="ADAL" clId="{9E5DD651-DF7D-4EE1-9395-61A285031928}" dt="2018-10-31T11:58:21.134" v="2350" actId="20577"/>
        <pc:sldMkLst>
          <pc:docMk/>
          <pc:sldMk cId="2680584373" sldId="279"/>
        </pc:sldMkLst>
        <pc:spChg chg="mod">
          <ac:chgData name="Joy Rosenberg" userId="f3620083-e736-41b2-b6d4-c73fadf8b078" providerId="ADAL" clId="{9E5DD651-DF7D-4EE1-9395-61A285031928}" dt="2018-10-31T11:52:48.686" v="1780" actId="20577"/>
          <ac:spMkLst>
            <pc:docMk/>
            <pc:sldMk cId="2680584373" sldId="279"/>
            <ac:spMk id="2" creationId="{00000000-0000-0000-0000-000000000000}"/>
          </ac:spMkLst>
        </pc:spChg>
        <pc:spChg chg="mod">
          <ac:chgData name="Joy Rosenberg" userId="f3620083-e736-41b2-b6d4-c73fadf8b078" providerId="ADAL" clId="{9E5DD651-DF7D-4EE1-9395-61A285031928}" dt="2018-10-31T11:58:21.134" v="2350" actId="20577"/>
          <ac:spMkLst>
            <pc:docMk/>
            <pc:sldMk cId="2680584373" sldId="279"/>
            <ac:spMk id="3" creationId="{00000000-0000-0000-0000-000000000000}"/>
          </ac:spMkLst>
        </pc:spChg>
        <pc:picChg chg="del">
          <ac:chgData name="Joy Rosenberg" userId="f3620083-e736-41b2-b6d4-c73fadf8b078" providerId="ADAL" clId="{9E5DD651-DF7D-4EE1-9395-61A285031928}" dt="2018-10-31T11:52:23.746" v="1723" actId="478"/>
          <ac:picMkLst>
            <pc:docMk/>
            <pc:sldMk cId="2680584373" sldId="279"/>
            <ac:picMk id="5" creationId="{00000000-0000-0000-0000-000000000000}"/>
          </ac:picMkLst>
        </pc:picChg>
        <pc:picChg chg="add mod">
          <ac:chgData name="Joy Rosenberg" userId="f3620083-e736-41b2-b6d4-c73fadf8b078" providerId="ADAL" clId="{9E5DD651-DF7D-4EE1-9395-61A285031928}" dt="2018-10-31T11:52:56.477" v="1782" actId="1076"/>
          <ac:picMkLst>
            <pc:docMk/>
            <pc:sldMk cId="2680584373" sldId="279"/>
            <ac:picMk id="6" creationId="{818663F2-4B99-4C24-9465-995634656C3D}"/>
          </ac:picMkLst>
        </pc:picChg>
      </pc:sldChg>
      <pc:sldChg chg="modSp modNotesTx">
        <pc:chgData name="Joy Rosenberg" userId="f3620083-e736-41b2-b6d4-c73fadf8b078" providerId="ADAL" clId="{9E5DD651-DF7D-4EE1-9395-61A285031928}" dt="2018-11-22T14:13:09.849" v="3201" actId="6549"/>
        <pc:sldMkLst>
          <pc:docMk/>
          <pc:sldMk cId="3690987186" sldId="280"/>
        </pc:sldMkLst>
        <pc:spChg chg="mod">
          <ac:chgData name="Joy Rosenberg" userId="f3620083-e736-41b2-b6d4-c73fadf8b078" providerId="ADAL" clId="{9E5DD651-DF7D-4EE1-9395-61A285031928}" dt="2018-10-31T11:28:13.227" v="427" actId="20577"/>
          <ac:spMkLst>
            <pc:docMk/>
            <pc:sldMk cId="3690987186" sldId="280"/>
            <ac:spMk id="5" creationId="{00000000-0000-0000-0000-000000000000}"/>
          </ac:spMkLst>
        </pc:spChg>
        <pc:picChg chg="mod">
          <ac:chgData name="Joy Rosenberg" userId="f3620083-e736-41b2-b6d4-c73fadf8b078" providerId="ADAL" clId="{9E5DD651-DF7D-4EE1-9395-61A285031928}" dt="2018-10-31T11:28:01.478" v="422" actId="1076"/>
          <ac:picMkLst>
            <pc:docMk/>
            <pc:sldMk cId="3690987186" sldId="280"/>
            <ac:picMk id="6" creationId="{00000000-0000-0000-0000-000000000000}"/>
          </ac:picMkLst>
        </pc:picChg>
      </pc:sldChg>
      <pc:sldChg chg="modSp">
        <pc:chgData name="Joy Rosenberg" userId="f3620083-e736-41b2-b6d4-c73fadf8b078" providerId="ADAL" clId="{9E5DD651-DF7D-4EE1-9395-61A285031928}" dt="2018-11-01T21:49:15.016" v="3161" actId="20577"/>
        <pc:sldMkLst>
          <pc:docMk/>
          <pc:sldMk cId="3408030266" sldId="283"/>
        </pc:sldMkLst>
        <pc:spChg chg="mod">
          <ac:chgData name="Joy Rosenberg" userId="f3620083-e736-41b2-b6d4-c73fadf8b078" providerId="ADAL" clId="{9E5DD651-DF7D-4EE1-9395-61A285031928}" dt="2018-11-01T21:48:27.190" v="3048" actId="1076"/>
          <ac:spMkLst>
            <pc:docMk/>
            <pc:sldMk cId="3408030266" sldId="283"/>
            <ac:spMk id="2" creationId="{00000000-0000-0000-0000-000000000000}"/>
          </ac:spMkLst>
        </pc:spChg>
        <pc:spChg chg="mod">
          <ac:chgData name="Joy Rosenberg" userId="f3620083-e736-41b2-b6d4-c73fadf8b078" providerId="ADAL" clId="{9E5DD651-DF7D-4EE1-9395-61A285031928}" dt="2018-11-01T21:49:15.016" v="3161" actId="20577"/>
          <ac:spMkLst>
            <pc:docMk/>
            <pc:sldMk cId="3408030266" sldId="283"/>
            <ac:spMk id="3" creationId="{00000000-0000-0000-0000-000000000000}"/>
          </ac:spMkLst>
        </pc:spChg>
        <pc:picChg chg="mod">
          <ac:chgData name="Joy Rosenberg" userId="f3620083-e736-41b2-b6d4-c73fadf8b078" providerId="ADAL" clId="{9E5DD651-DF7D-4EE1-9395-61A285031928}" dt="2018-11-01T21:48:31.872" v="3050" actId="1076"/>
          <ac:picMkLst>
            <pc:docMk/>
            <pc:sldMk cId="3408030266" sldId="283"/>
            <ac:picMk id="12" creationId="{00000000-0000-0000-0000-000000000000}"/>
          </ac:picMkLst>
        </pc:picChg>
      </pc:sldChg>
      <pc:sldChg chg="modSp">
        <pc:chgData name="Joy Rosenberg" userId="f3620083-e736-41b2-b6d4-c73fadf8b078" providerId="ADAL" clId="{9E5DD651-DF7D-4EE1-9395-61A285031928}" dt="2018-10-31T13:42:19.553" v="2447" actId="20577"/>
        <pc:sldMkLst>
          <pc:docMk/>
          <pc:sldMk cId="2819172273" sldId="284"/>
        </pc:sldMkLst>
        <pc:spChg chg="mod">
          <ac:chgData name="Joy Rosenberg" userId="f3620083-e736-41b2-b6d4-c73fadf8b078" providerId="ADAL" clId="{9E5DD651-DF7D-4EE1-9395-61A285031928}" dt="2018-10-31T12:00:01.998" v="2395" actId="313"/>
          <ac:spMkLst>
            <pc:docMk/>
            <pc:sldMk cId="2819172273" sldId="284"/>
            <ac:spMk id="2" creationId="{00000000-0000-0000-0000-000000000000}"/>
          </ac:spMkLst>
        </pc:spChg>
        <pc:spChg chg="mod">
          <ac:chgData name="Joy Rosenberg" userId="f3620083-e736-41b2-b6d4-c73fadf8b078" providerId="ADAL" clId="{9E5DD651-DF7D-4EE1-9395-61A285031928}" dt="2018-10-31T13:42:19.553" v="2447" actId="20577"/>
          <ac:spMkLst>
            <pc:docMk/>
            <pc:sldMk cId="2819172273" sldId="284"/>
            <ac:spMk id="5" creationId="{00000000-0000-0000-0000-000000000000}"/>
          </ac:spMkLst>
        </pc:spChg>
      </pc:sldChg>
      <pc:sldChg chg="modSp ord">
        <pc:chgData name="Joy Rosenberg" userId="f3620083-e736-41b2-b6d4-c73fadf8b078" providerId="ADAL" clId="{9E5DD651-DF7D-4EE1-9395-61A285031928}" dt="2018-10-31T13:52:46.266" v="2953"/>
        <pc:sldMkLst>
          <pc:docMk/>
          <pc:sldMk cId="2301633953" sldId="285"/>
        </pc:sldMkLst>
        <pc:spChg chg="mod">
          <ac:chgData name="Joy Rosenberg" userId="f3620083-e736-41b2-b6d4-c73fadf8b078" providerId="ADAL" clId="{9E5DD651-DF7D-4EE1-9395-61A285031928}" dt="2018-10-31T11:43:01.422" v="1101" actId="20577"/>
          <ac:spMkLst>
            <pc:docMk/>
            <pc:sldMk cId="2301633953" sldId="285"/>
            <ac:spMk id="5" creationId="{00000000-0000-0000-0000-000000000000}"/>
          </ac:spMkLst>
        </pc:spChg>
      </pc:sldChg>
      <pc:sldChg chg="modSp add del">
        <pc:chgData name="Joy Rosenberg" userId="f3620083-e736-41b2-b6d4-c73fadf8b078" providerId="ADAL" clId="{9E5DD651-DF7D-4EE1-9395-61A285031928}" dt="2018-11-01T21:51:19.551" v="3176" actId="2696"/>
        <pc:sldMkLst>
          <pc:docMk/>
          <pc:sldMk cId="1628993306" sldId="288"/>
        </pc:sldMkLst>
        <pc:spChg chg="mod">
          <ac:chgData name="Joy Rosenberg" userId="f3620083-e736-41b2-b6d4-c73fadf8b078" providerId="ADAL" clId="{9E5DD651-DF7D-4EE1-9395-61A285031928}" dt="2018-10-31T13:48:52.973" v="2796" actId="6549"/>
          <ac:spMkLst>
            <pc:docMk/>
            <pc:sldMk cId="1628993306" sldId="288"/>
            <ac:spMk id="3" creationId="{00000000-0000-0000-0000-000000000000}"/>
          </ac:spMkLst>
        </pc:spChg>
      </pc:sldChg>
      <pc:sldChg chg="modSp add ord setBg">
        <pc:chgData name="Joy Rosenberg" userId="f3620083-e736-41b2-b6d4-c73fadf8b078" providerId="ADAL" clId="{9E5DD651-DF7D-4EE1-9395-61A285031928}" dt="2018-10-31T13:52:29.807" v="2952"/>
        <pc:sldMkLst>
          <pc:docMk/>
          <pc:sldMk cId="2948052633" sldId="290"/>
        </pc:sldMkLst>
        <pc:spChg chg="mod">
          <ac:chgData name="Joy Rosenberg" userId="f3620083-e736-41b2-b6d4-c73fadf8b078" providerId="ADAL" clId="{9E5DD651-DF7D-4EE1-9395-61A285031928}" dt="2018-10-31T13:52:20.945" v="2937" actId="20577"/>
          <ac:spMkLst>
            <pc:docMk/>
            <pc:sldMk cId="2948052633" sldId="290"/>
            <ac:spMk id="2" creationId="{896BCCBE-DD7D-4F4D-BD6F-CC7FD2028D0F}"/>
          </ac:spMkLst>
        </pc:spChg>
        <pc:spChg chg="mod">
          <ac:chgData name="Joy Rosenberg" userId="f3620083-e736-41b2-b6d4-c73fadf8b078" providerId="ADAL" clId="{9E5DD651-DF7D-4EE1-9395-61A285031928}" dt="2018-10-31T13:52:26.305" v="2951" actId="20577"/>
          <ac:spMkLst>
            <pc:docMk/>
            <pc:sldMk cId="2948052633" sldId="290"/>
            <ac:spMk id="3" creationId="{8019CE16-6B98-48A2-B09F-20C762068497}"/>
          </ac:spMkLst>
        </pc:spChg>
      </pc:sldChg>
      <pc:sldChg chg="addSp modSp add">
        <pc:chgData name="Joy Rosenberg" userId="f3620083-e736-41b2-b6d4-c73fadf8b078" providerId="ADAL" clId="{9E5DD651-DF7D-4EE1-9395-61A285031928}" dt="2018-10-31T13:47:10.525" v="2719" actId="14100"/>
        <pc:sldMkLst>
          <pc:docMk/>
          <pc:sldMk cId="2465580941" sldId="292"/>
        </pc:sldMkLst>
        <pc:spChg chg="mod">
          <ac:chgData name="Joy Rosenberg" userId="f3620083-e736-41b2-b6d4-c73fadf8b078" providerId="ADAL" clId="{9E5DD651-DF7D-4EE1-9395-61A285031928}" dt="2018-10-31T13:44:08.006" v="2516" actId="20577"/>
          <ac:spMkLst>
            <pc:docMk/>
            <pc:sldMk cId="2465580941" sldId="292"/>
            <ac:spMk id="2" creationId="{62C9F97F-41FB-475A-9364-B11254E2E65D}"/>
          </ac:spMkLst>
        </pc:spChg>
        <pc:spChg chg="mod">
          <ac:chgData name="Joy Rosenberg" userId="f3620083-e736-41b2-b6d4-c73fadf8b078" providerId="ADAL" clId="{9E5DD651-DF7D-4EE1-9395-61A285031928}" dt="2018-10-31T13:46:24.865" v="2715" actId="20577"/>
          <ac:spMkLst>
            <pc:docMk/>
            <pc:sldMk cId="2465580941" sldId="292"/>
            <ac:spMk id="3" creationId="{120C8009-4F2A-4231-87DD-A30CAD3132FD}"/>
          </ac:spMkLst>
        </pc:spChg>
        <pc:picChg chg="add mod">
          <ac:chgData name="Joy Rosenberg" userId="f3620083-e736-41b2-b6d4-c73fadf8b078" providerId="ADAL" clId="{9E5DD651-DF7D-4EE1-9395-61A285031928}" dt="2018-10-31T13:47:10.525" v="2719" actId="14100"/>
          <ac:picMkLst>
            <pc:docMk/>
            <pc:sldMk cId="2465580941" sldId="292"/>
            <ac:picMk id="4" creationId="{A6E88BA6-F1D6-4D99-9B44-7E7011CC1C3D}"/>
          </ac:picMkLst>
        </pc:picChg>
      </pc:sldChg>
      <pc:sldChg chg="add ord">
        <pc:chgData name="Joy Rosenberg" userId="f3620083-e736-41b2-b6d4-c73fadf8b078" providerId="ADAL" clId="{9E5DD651-DF7D-4EE1-9395-61A285031928}" dt="2018-10-31T13:48:33.368" v="2794"/>
        <pc:sldMkLst>
          <pc:docMk/>
          <pc:sldMk cId="2632337163" sldId="293"/>
        </pc:sldMkLst>
      </pc:sldChg>
      <pc:sldChg chg="addSp delSp modSp add ord modNotesTx">
        <pc:chgData name="Joy Rosenberg" userId="f3620083-e736-41b2-b6d4-c73fadf8b078" providerId="ADAL" clId="{9E5DD651-DF7D-4EE1-9395-61A285031928}" dt="2018-11-23T12:47:50.605" v="3376" actId="20577"/>
        <pc:sldMkLst>
          <pc:docMk/>
          <pc:sldMk cId="1111397839" sldId="294"/>
        </pc:sldMkLst>
        <pc:spChg chg="del">
          <ac:chgData name="Joy Rosenberg" userId="f3620083-e736-41b2-b6d4-c73fadf8b078" providerId="ADAL" clId="{9E5DD651-DF7D-4EE1-9395-61A285031928}" dt="2018-11-01T21:50:49.806" v="3169" actId="931"/>
          <ac:spMkLst>
            <pc:docMk/>
            <pc:sldMk cId="1111397839" sldId="294"/>
            <ac:spMk id="3" creationId="{06955233-491D-45C0-9288-B41E686E4B27}"/>
          </ac:spMkLst>
        </pc:spChg>
        <pc:picChg chg="add mod">
          <ac:chgData name="Joy Rosenberg" userId="f3620083-e736-41b2-b6d4-c73fadf8b078" providerId="ADAL" clId="{9E5DD651-DF7D-4EE1-9395-61A285031928}" dt="2018-11-01T21:51:08.311" v="3174" actId="1076"/>
          <ac:picMkLst>
            <pc:docMk/>
            <pc:sldMk cId="1111397839" sldId="294"/>
            <ac:picMk id="5" creationId="{A63035CC-3E50-49A4-8C48-1705FCC84B7A}"/>
          </ac:picMkLst>
        </pc:picChg>
      </pc:sldChg>
      <pc:sldMasterChg chg="setBg modSldLayout">
        <pc:chgData name="Joy Rosenberg" userId="f3620083-e736-41b2-b6d4-c73fadf8b078" providerId="ADAL" clId="{9E5DD651-DF7D-4EE1-9395-61A285031928}" dt="2018-10-31T11:17:27.206" v="225"/>
        <pc:sldMasterMkLst>
          <pc:docMk/>
          <pc:sldMasterMk cId="1619163623" sldId="2147483648"/>
        </pc:sldMasterMkLst>
        <pc:sldLayoutChg chg="setBg">
          <pc:chgData name="Joy Rosenberg" userId="f3620083-e736-41b2-b6d4-c73fadf8b078" providerId="ADAL" clId="{9E5DD651-DF7D-4EE1-9395-61A285031928}" dt="2018-10-31T11:17:27.206" v="225"/>
          <pc:sldLayoutMkLst>
            <pc:docMk/>
            <pc:sldMasterMk cId="1619163623" sldId="2147483648"/>
            <pc:sldLayoutMk cId="1360091543" sldId="2147483649"/>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1620587605" sldId="2147483650"/>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3718497965" sldId="2147483651"/>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1130483597" sldId="2147483652"/>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3023897798" sldId="2147483653"/>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1401194529" sldId="2147483654"/>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3313261050" sldId="2147483655"/>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3044727058" sldId="2147483656"/>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19936290" sldId="2147483657"/>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2296882528" sldId="2147483658"/>
          </pc:sldLayoutMkLst>
        </pc:sldLayoutChg>
        <pc:sldLayoutChg chg="setBg">
          <pc:chgData name="Joy Rosenberg" userId="f3620083-e736-41b2-b6d4-c73fadf8b078" providerId="ADAL" clId="{9E5DD651-DF7D-4EE1-9395-61A285031928}" dt="2018-10-31T11:17:27.206" v="225"/>
          <pc:sldLayoutMkLst>
            <pc:docMk/>
            <pc:sldMasterMk cId="1619163623" sldId="2147483648"/>
            <pc:sldLayoutMk cId="213407885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6410D-9791-49BF-ABDD-0EF0E853D443}" type="datetimeFigureOut">
              <a:rPr lang="en-GB" smtClean="0"/>
              <a:t>23/11/2018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598DB-7690-4EAF-AC1B-59D50831D6F6}" type="slidenum">
              <a:rPr lang="en-GB" smtClean="0"/>
              <a:t>‹#›</a:t>
            </a:fld>
            <a:endParaRPr lang="en-GB"/>
          </a:p>
        </p:txBody>
      </p:sp>
    </p:spTree>
    <p:extLst>
      <p:ext uri="{BB962C8B-B14F-4D97-AF65-F5344CB8AC3E}">
        <p14:creationId xmlns:p14="http://schemas.microsoft.com/office/powerpoint/2010/main" val="336249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 am used to more interactive presentations, thus explore and discuss appear as LO’s, so will attempt to give some pauses for your own reflections.</a:t>
            </a:r>
          </a:p>
          <a:p>
            <a:endParaRPr lang="en-GB" dirty="0">
              <a:cs typeface="Calibri"/>
            </a:endParaRPr>
          </a:p>
          <a:p>
            <a:r>
              <a:rPr lang="en-GB" dirty="0">
                <a:cs typeface="Calibri"/>
              </a:rPr>
              <a:t>I assume my audience is largely clinicians and thus address it so, but appreciate there will be people in other </a:t>
            </a:r>
            <a:r>
              <a:rPr lang="en-GB">
                <a:cs typeface="Calibri"/>
              </a:rPr>
              <a:t>roles joining the course as well.  </a:t>
            </a:r>
            <a:endParaRPr lang="en-GB" dirty="0">
              <a:cs typeface="Calibri"/>
            </a:endParaRPr>
          </a:p>
          <a:p>
            <a:endParaRPr lang="en-GB" dirty="0">
              <a:cs typeface="Calibri"/>
            </a:endParaRPr>
          </a:p>
          <a:p>
            <a:r>
              <a:rPr lang="en-GB" dirty="0">
                <a:cs typeface="Calibri"/>
              </a:rPr>
              <a:t>Abbreviation 'Ed </a:t>
            </a:r>
            <a:r>
              <a:rPr lang="en-GB" dirty="0" err="1">
                <a:cs typeface="Calibri"/>
              </a:rPr>
              <a:t>Aud</a:t>
            </a:r>
            <a:r>
              <a:rPr lang="en-GB" dirty="0">
                <a:cs typeface="Calibri"/>
              </a:rPr>
              <a:t>' will be used throughout.</a:t>
            </a:r>
          </a:p>
        </p:txBody>
      </p:sp>
      <p:sp>
        <p:nvSpPr>
          <p:cNvPr id="4" name="Slide Number Placeholder 3"/>
          <p:cNvSpPr>
            <a:spLocks noGrp="1"/>
          </p:cNvSpPr>
          <p:nvPr>
            <p:ph type="sldNum" sz="quarter" idx="10"/>
          </p:nvPr>
        </p:nvSpPr>
        <p:spPr/>
        <p:txBody>
          <a:bodyPr/>
          <a:lstStyle/>
          <a:p>
            <a:fld id="{B72EEF73-4A12-4A26-8669-EFE2074A2961}" type="slidenum">
              <a:rPr lang="en-US" smtClean="0"/>
              <a:t>1</a:t>
            </a:fld>
            <a:endParaRPr lang="en-US"/>
          </a:p>
        </p:txBody>
      </p:sp>
    </p:spTree>
    <p:extLst>
      <p:ext uri="{BB962C8B-B14F-4D97-AF65-F5344CB8AC3E}">
        <p14:creationId xmlns:p14="http://schemas.microsoft.com/office/powerpoint/2010/main" val="238821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Surrey –Now aware of what clinic needs and explaining to parents.  Able to refresh audiology skills for veteran </a:t>
            </a:r>
            <a:r>
              <a:rPr lang="en-GB" sz="1200" kern="1200" dirty="0" err="1">
                <a:solidFill>
                  <a:schemeClr val="tx1"/>
                </a:solidFill>
                <a:effectLst/>
                <a:latin typeface="+mn-lt"/>
                <a:ea typeface="+mn-ea"/>
                <a:cs typeface="+mn-cs"/>
              </a:rPr>
              <a:t>ToDs</a:t>
            </a:r>
            <a:r>
              <a:rPr lang="en-GB" sz="1200" kern="1200" dirty="0">
                <a:solidFill>
                  <a:schemeClr val="tx1"/>
                </a:solidFill>
                <a:effectLst/>
                <a:latin typeface="+mn-lt"/>
                <a:ea typeface="+mn-ea"/>
                <a:cs typeface="+mn-cs"/>
              </a:rPr>
              <a:t>. Some think only distinction is providing FM, but priors </a:t>
            </a:r>
            <a:r>
              <a:rPr lang="en-GB" sz="1200" kern="1200" dirty="0" err="1">
                <a:solidFill>
                  <a:schemeClr val="tx1"/>
                </a:solidFill>
                <a:effectLst/>
                <a:latin typeface="+mn-lt"/>
                <a:ea typeface="+mn-ea"/>
                <a:cs typeface="+mn-cs"/>
              </a:rPr>
              <a:t>HoS</a:t>
            </a:r>
            <a:r>
              <a:rPr lang="en-GB" sz="1200" kern="1200" dirty="0">
                <a:solidFill>
                  <a:schemeClr val="tx1"/>
                </a:solidFill>
                <a:effectLst/>
                <a:latin typeface="+mn-lt"/>
                <a:ea typeface="+mn-ea"/>
                <a:cs typeface="+mn-cs"/>
              </a:rPr>
              <a:t> knew the value.  </a:t>
            </a:r>
          </a:p>
          <a:p>
            <a:pPr lvl="0"/>
            <a:r>
              <a:rPr lang="en-GB" sz="1200" kern="1200" dirty="0">
                <a:solidFill>
                  <a:schemeClr val="tx1"/>
                </a:solidFill>
                <a:effectLst/>
                <a:latin typeface="+mn-lt"/>
                <a:ea typeface="+mn-ea"/>
                <a:cs typeface="+mn-cs"/>
              </a:rPr>
              <a:t>Oxon – knowledge of tech: radio system and </a:t>
            </a:r>
            <a:r>
              <a:rPr lang="en-GB" sz="1200" kern="1200" dirty="0" err="1">
                <a:solidFill>
                  <a:schemeClr val="tx1"/>
                </a:solidFill>
                <a:effectLst/>
                <a:latin typeface="+mn-lt"/>
                <a:ea typeface="+mn-ea"/>
                <a:cs typeface="+mn-cs"/>
              </a:rPr>
              <a:t>soundfield</a:t>
            </a:r>
            <a:r>
              <a:rPr lang="en-GB" sz="1200" kern="1200" dirty="0">
                <a:solidFill>
                  <a:schemeClr val="tx1"/>
                </a:solidFill>
                <a:effectLst/>
                <a:latin typeface="+mn-lt"/>
                <a:ea typeface="+mn-ea"/>
                <a:cs typeface="+mn-cs"/>
              </a:rPr>
              <a:t>.  Can network with and question manufacturers and therefore save money.</a:t>
            </a:r>
          </a:p>
          <a:p>
            <a:pPr lvl="0"/>
            <a:r>
              <a:rPr lang="en-GB" sz="1200" kern="1200" dirty="0">
                <a:solidFill>
                  <a:schemeClr val="tx1"/>
                </a:solidFill>
                <a:effectLst/>
                <a:latin typeface="+mn-lt"/>
                <a:ea typeface="+mn-ea"/>
                <a:cs typeface="+mn-cs"/>
              </a:rPr>
              <a:t>Exeter – As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lost audiology skills from MQ training, because they weren’t used, and focused on curriculum.</a:t>
            </a:r>
          </a:p>
          <a:p>
            <a:pPr lvl="0"/>
            <a:r>
              <a:rPr lang="en-GB" sz="1200" kern="1200" dirty="0">
                <a:solidFill>
                  <a:schemeClr val="tx1"/>
                </a:solidFill>
                <a:effectLst/>
                <a:latin typeface="+mn-lt"/>
                <a:ea typeface="+mn-ea"/>
                <a:cs typeface="+mn-cs"/>
              </a:rPr>
              <a:t>Mill Hall – much more curriculum driven in a special school, or perhaps resource unit placement.  If peripatetic, then more language and audiology driven. Bridging understanding with Health of educational issues related to hearing.</a:t>
            </a:r>
          </a:p>
          <a:p>
            <a:pPr lvl="0"/>
            <a:r>
              <a:rPr lang="en-GB" sz="1200" kern="1200" dirty="0">
                <a:solidFill>
                  <a:schemeClr val="tx1"/>
                </a:solidFill>
                <a:effectLst/>
                <a:latin typeface="+mn-lt"/>
                <a:ea typeface="+mn-ea"/>
                <a:cs typeface="+mn-cs"/>
              </a:rPr>
              <a:t>Leicester – Have better capacity due to deeper understanding.  More empowerment for NHSP.  Knowledge about wider range of conditions.  More skill with getting results from children.  More contact with parents over systems.  More authority to go to schools with evidence and support teachers and parents.  Get very good feedback from parents. Now designing protocols together with Health</a:t>
            </a:r>
          </a:p>
          <a:p>
            <a:pPr lvl="0"/>
            <a:r>
              <a:rPr lang="en-GB" sz="1200" kern="1200" dirty="0">
                <a:solidFill>
                  <a:schemeClr val="tx1"/>
                </a:solidFill>
                <a:effectLst/>
                <a:latin typeface="+mn-lt"/>
                <a:ea typeface="+mn-ea"/>
                <a:cs typeface="+mn-cs"/>
              </a:rPr>
              <a:t>Yorkshire – Tods now upskilled and equipment bought knowledgeably.  Acoustic checks protocols.  Better outcomes for children</a:t>
            </a:r>
          </a:p>
          <a:p>
            <a:pPr lvl="0"/>
            <a:r>
              <a:rPr lang="en-GB" sz="1200" kern="1200" dirty="0">
                <a:solidFill>
                  <a:schemeClr val="tx1"/>
                </a:solidFill>
                <a:effectLst/>
                <a:latin typeface="+mn-lt"/>
                <a:ea typeface="+mn-ea"/>
                <a:cs typeface="+mn-cs"/>
              </a:rPr>
              <a:t>Kent – Asked by Audio-vestibular physician to be liaison with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over particular issue</a:t>
            </a:r>
          </a:p>
          <a:p>
            <a:pPr lvl="0"/>
            <a:r>
              <a:rPr lang="en-GB" sz="1200" kern="1200" dirty="0">
                <a:solidFill>
                  <a:schemeClr val="tx1"/>
                </a:solidFill>
                <a:effectLst/>
                <a:latin typeface="+mn-lt"/>
                <a:ea typeface="+mn-ea"/>
                <a:cs typeface="+mn-cs"/>
              </a:rPr>
              <a:t>Stafford – Huge impact on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daily practice, impacting access to curriculum and inclusion</a:t>
            </a:r>
          </a:p>
          <a:p>
            <a:pPr lvl="0"/>
            <a:r>
              <a:rPr lang="en-GB" sz="1200" kern="1200" dirty="0">
                <a:solidFill>
                  <a:schemeClr val="tx1"/>
                </a:solidFill>
                <a:effectLst/>
                <a:latin typeface="+mn-lt"/>
                <a:ea typeface="+mn-ea"/>
                <a:cs typeface="+mn-cs"/>
              </a:rPr>
              <a:t>N</a:t>
            </a:r>
            <a:r>
              <a:rPr lang="en-GB" sz="1200" kern="1200" baseline="0" dirty="0">
                <a:solidFill>
                  <a:schemeClr val="tx1"/>
                </a:solidFill>
                <a:effectLst/>
                <a:latin typeface="+mn-lt"/>
                <a:ea typeface="+mn-ea"/>
                <a:cs typeface="+mn-cs"/>
              </a:rPr>
              <a:t> Ireland;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course has changed Wendy’s practice and the role of educational audiologist has added value as an essential bridge between Education, Audiology and working in partnership with parents.  The education service works as a real team with audiology clinics now.  In the past, there was liaison between them, but now there are stronger working relationships, confidence in each discipline’s professionalism, and mutual trust that identifying gaps is not about criticism but about improving practice for families of children who are deaf.  There is a renewed drive to review and update practice and policies (e.g. working in partnership and informed choice) in both Education and Audiology and to see what can be done better.  Now joint education and audiology clinics are held with </a:t>
            </a:r>
            <a:r>
              <a:rPr lang="en-GB" sz="1200" kern="1200" dirty="0" err="1">
                <a:solidFill>
                  <a:schemeClr val="tx1"/>
                </a:solidFill>
                <a:effectLst/>
                <a:latin typeface="+mn-lt"/>
                <a:ea typeface="+mn-ea"/>
                <a:cs typeface="+mn-cs"/>
              </a:rPr>
              <a:t>ToDs</a:t>
            </a:r>
            <a:r>
              <a:rPr lang="en-GB" sz="1200" kern="1200" dirty="0">
                <a:solidFill>
                  <a:schemeClr val="tx1"/>
                </a:solidFill>
                <a:effectLst/>
                <a:latin typeface="+mn-lt"/>
                <a:ea typeface="+mn-ea"/>
                <a:cs typeface="+mn-cs"/>
              </a:rPr>
              <a:t> more confident about their audiology skills, and awareness raising training is provided to Educational Psychologists.  As an Educational Audiologist, Wendy is in a stronger position to provide strategic advice to the restructured authority, particularly following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hearing screening. Personally, her studies have also made her a more reflective practitioner.  The Educational Audiology role has become an essential link for families who are dealing with many professionals to help them make sense of all the support and to empower them to help their own child’s development.  Most importantly, parents are beginning to notice and appreciate the joined-up working.</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2EEF73-4A12-4A26-8669-EFE2074A2961}" type="slidenum">
              <a:rPr lang="en-US" smtClean="0"/>
              <a:t>11</a:t>
            </a:fld>
            <a:endParaRPr lang="en-US"/>
          </a:p>
        </p:txBody>
      </p:sp>
    </p:spTree>
    <p:extLst>
      <p:ext uri="{BB962C8B-B14F-4D97-AF65-F5344CB8AC3E}">
        <p14:creationId xmlns:p14="http://schemas.microsoft.com/office/powerpoint/2010/main" val="57953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Surrey –Now aware of what clinic needs and explaining to parents.  Able to refresh audiology skills for veteran </a:t>
            </a:r>
            <a:r>
              <a:rPr lang="en-GB" sz="1200" kern="1200" dirty="0" err="1">
                <a:solidFill>
                  <a:schemeClr val="tx1"/>
                </a:solidFill>
                <a:effectLst/>
                <a:latin typeface="+mn-lt"/>
                <a:ea typeface="+mn-ea"/>
                <a:cs typeface="+mn-cs"/>
              </a:rPr>
              <a:t>ToDs</a:t>
            </a:r>
            <a:r>
              <a:rPr lang="en-GB" sz="1200" kern="1200" dirty="0">
                <a:solidFill>
                  <a:schemeClr val="tx1"/>
                </a:solidFill>
                <a:effectLst/>
                <a:latin typeface="+mn-lt"/>
                <a:ea typeface="+mn-ea"/>
                <a:cs typeface="+mn-cs"/>
              </a:rPr>
              <a:t>. Some think only distinction is providing FM, but priors </a:t>
            </a:r>
            <a:r>
              <a:rPr lang="en-GB" sz="1200" kern="1200" dirty="0" err="1">
                <a:solidFill>
                  <a:schemeClr val="tx1"/>
                </a:solidFill>
                <a:effectLst/>
                <a:latin typeface="+mn-lt"/>
                <a:ea typeface="+mn-ea"/>
                <a:cs typeface="+mn-cs"/>
              </a:rPr>
              <a:t>HoS</a:t>
            </a:r>
            <a:r>
              <a:rPr lang="en-GB" sz="1200" kern="1200" dirty="0">
                <a:solidFill>
                  <a:schemeClr val="tx1"/>
                </a:solidFill>
                <a:effectLst/>
                <a:latin typeface="+mn-lt"/>
                <a:ea typeface="+mn-ea"/>
                <a:cs typeface="+mn-cs"/>
              </a:rPr>
              <a:t> knew the value.  </a:t>
            </a:r>
          </a:p>
          <a:p>
            <a:pPr lvl="0"/>
            <a:r>
              <a:rPr lang="en-GB" sz="1200" kern="1200" dirty="0">
                <a:solidFill>
                  <a:schemeClr val="tx1"/>
                </a:solidFill>
                <a:effectLst/>
                <a:latin typeface="+mn-lt"/>
                <a:ea typeface="+mn-ea"/>
                <a:cs typeface="+mn-cs"/>
              </a:rPr>
              <a:t>Oxon – knowledge of tech: radio system and </a:t>
            </a:r>
            <a:r>
              <a:rPr lang="en-GB" sz="1200" kern="1200" dirty="0" err="1">
                <a:solidFill>
                  <a:schemeClr val="tx1"/>
                </a:solidFill>
                <a:effectLst/>
                <a:latin typeface="+mn-lt"/>
                <a:ea typeface="+mn-ea"/>
                <a:cs typeface="+mn-cs"/>
              </a:rPr>
              <a:t>soundfield</a:t>
            </a:r>
            <a:r>
              <a:rPr lang="en-GB" sz="1200" kern="1200" dirty="0">
                <a:solidFill>
                  <a:schemeClr val="tx1"/>
                </a:solidFill>
                <a:effectLst/>
                <a:latin typeface="+mn-lt"/>
                <a:ea typeface="+mn-ea"/>
                <a:cs typeface="+mn-cs"/>
              </a:rPr>
              <a:t>.  Can network with and question manufacturers and therefore save money.</a:t>
            </a:r>
          </a:p>
          <a:p>
            <a:pPr lvl="0"/>
            <a:r>
              <a:rPr lang="en-GB" sz="1200" kern="1200" dirty="0">
                <a:solidFill>
                  <a:schemeClr val="tx1"/>
                </a:solidFill>
                <a:effectLst/>
                <a:latin typeface="+mn-lt"/>
                <a:ea typeface="+mn-ea"/>
                <a:cs typeface="+mn-cs"/>
              </a:rPr>
              <a:t>Exeter – As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lost audiology skills from MQ training, because they weren’t used, and focused on curriculum.</a:t>
            </a:r>
          </a:p>
          <a:p>
            <a:pPr lvl="0"/>
            <a:r>
              <a:rPr lang="en-GB" sz="1200" kern="1200" dirty="0">
                <a:solidFill>
                  <a:schemeClr val="tx1"/>
                </a:solidFill>
                <a:effectLst/>
                <a:latin typeface="+mn-lt"/>
                <a:ea typeface="+mn-ea"/>
                <a:cs typeface="+mn-cs"/>
              </a:rPr>
              <a:t>Mill Hall – much more curriculum driven in a special school, or perhaps resource unit placement.  If peripatetic, then more language and audiology driven. Bridging understanding with Health of educational issues related to hearing.</a:t>
            </a:r>
          </a:p>
          <a:p>
            <a:pPr lvl="0"/>
            <a:r>
              <a:rPr lang="en-GB" sz="1200" kern="1200" dirty="0">
                <a:solidFill>
                  <a:schemeClr val="tx1"/>
                </a:solidFill>
                <a:effectLst/>
                <a:latin typeface="+mn-lt"/>
                <a:ea typeface="+mn-ea"/>
                <a:cs typeface="+mn-cs"/>
              </a:rPr>
              <a:t>Leicester – Have better capacity due to deeper understanding.  More empowerment for NHSP.  Knowledge about wider range of conditions.  More skill with getting results from children.  More contact with parents over systems.  More authority to go to schools with evidence and support teachers and parents.  Get very good feedback from parents. Now designing protocols together with Health</a:t>
            </a:r>
          </a:p>
          <a:p>
            <a:pPr lvl="0"/>
            <a:r>
              <a:rPr lang="en-GB" sz="1200" kern="1200" dirty="0">
                <a:solidFill>
                  <a:schemeClr val="tx1"/>
                </a:solidFill>
                <a:effectLst/>
                <a:latin typeface="+mn-lt"/>
                <a:ea typeface="+mn-ea"/>
                <a:cs typeface="+mn-cs"/>
              </a:rPr>
              <a:t>Yorkshire – Tods now upskilled and equipment bought knowledgeably.  Acoustic checks protocols.  Better outcomes for children</a:t>
            </a:r>
          </a:p>
          <a:p>
            <a:pPr lvl="0"/>
            <a:r>
              <a:rPr lang="en-GB" sz="1200" kern="1200" dirty="0">
                <a:solidFill>
                  <a:schemeClr val="tx1"/>
                </a:solidFill>
                <a:effectLst/>
                <a:latin typeface="+mn-lt"/>
                <a:ea typeface="+mn-ea"/>
                <a:cs typeface="+mn-cs"/>
              </a:rPr>
              <a:t>Kent – Asked by Audio-vestibular physician to be liaison with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over particular issue</a:t>
            </a:r>
          </a:p>
          <a:p>
            <a:pPr lvl="0"/>
            <a:r>
              <a:rPr lang="en-GB" sz="1200" kern="1200" dirty="0">
                <a:solidFill>
                  <a:schemeClr val="tx1"/>
                </a:solidFill>
                <a:effectLst/>
                <a:latin typeface="+mn-lt"/>
                <a:ea typeface="+mn-ea"/>
                <a:cs typeface="+mn-cs"/>
              </a:rPr>
              <a:t>Stafford – Huge impact on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daily practice, impacting access to curriculum and inclusion</a:t>
            </a:r>
          </a:p>
          <a:p>
            <a:pPr lvl="0"/>
            <a:r>
              <a:rPr lang="en-GB" sz="1200" kern="1200" dirty="0">
                <a:solidFill>
                  <a:schemeClr val="tx1"/>
                </a:solidFill>
                <a:effectLst/>
                <a:latin typeface="+mn-lt"/>
                <a:ea typeface="+mn-ea"/>
                <a:cs typeface="+mn-cs"/>
              </a:rPr>
              <a:t>N</a:t>
            </a:r>
            <a:r>
              <a:rPr lang="en-GB" sz="1200" kern="1200" baseline="0" dirty="0">
                <a:solidFill>
                  <a:schemeClr val="tx1"/>
                </a:solidFill>
                <a:effectLst/>
                <a:latin typeface="+mn-lt"/>
                <a:ea typeface="+mn-ea"/>
                <a:cs typeface="+mn-cs"/>
              </a:rPr>
              <a:t> Ireland;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course has changed Wendy’s practice and the role of educational audiologist has added value as an essential bridge between Education, Audiology and working in partnership with parents.  The education service works as a real team with audiology clinics now.  In the past, there was liaison between them, but now there are stronger working relationships, confidence in each discipline’s professionalism, and mutual trust that identifying gaps is not about criticism but about improving practice for families of children who are deaf.  There is a renewed drive to review and update practice and policies (e.g. working in partnership and informed choice) in both Education and Audiology and to see what can be done better.  Now joint education and audiology clinics are held with </a:t>
            </a:r>
            <a:r>
              <a:rPr lang="en-GB" sz="1200" kern="1200" dirty="0" err="1">
                <a:solidFill>
                  <a:schemeClr val="tx1"/>
                </a:solidFill>
                <a:effectLst/>
                <a:latin typeface="+mn-lt"/>
                <a:ea typeface="+mn-ea"/>
                <a:cs typeface="+mn-cs"/>
              </a:rPr>
              <a:t>ToDs</a:t>
            </a:r>
            <a:r>
              <a:rPr lang="en-GB" sz="1200" kern="1200" dirty="0">
                <a:solidFill>
                  <a:schemeClr val="tx1"/>
                </a:solidFill>
                <a:effectLst/>
                <a:latin typeface="+mn-lt"/>
                <a:ea typeface="+mn-ea"/>
                <a:cs typeface="+mn-cs"/>
              </a:rPr>
              <a:t> more confident about their audiology skills, and awareness raising training is provided to Educational Psychologists.  As an Educational Audiologist, Wendy is in a stronger position to provide strategic advice to the restructured authority, particularly following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hearing screening. Personally, her studies have also made her a more reflective practitioner.  The Educational Audiology role has become an essential link for families who are dealing with many professionals to help them make sense of all the support and to empower them to help their own child’s development.  Most importantly, parents are beginning to notice and appreciate the joined-up working.</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2EEF73-4A12-4A26-8669-EFE2074A2961}" type="slidenum">
              <a:rPr lang="en-US" smtClean="0"/>
              <a:t>12</a:t>
            </a:fld>
            <a:endParaRPr lang="en-US"/>
          </a:p>
        </p:txBody>
      </p:sp>
    </p:spTree>
    <p:extLst>
      <p:ext uri="{BB962C8B-B14F-4D97-AF65-F5344CB8AC3E}">
        <p14:creationId xmlns:p14="http://schemas.microsoft.com/office/powerpoint/2010/main" val="34323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These liaison issues have been evidenced empirically (cited in 2017 DfE </a:t>
            </a:r>
            <a:r>
              <a:rPr lang="en-GB" sz="1200" i="1" kern="1200" dirty="0">
                <a:solidFill>
                  <a:schemeClr val="tx1"/>
                </a:solidFill>
                <a:effectLst/>
                <a:latin typeface="+mn-lt"/>
                <a:ea typeface="+mn-ea"/>
                <a:cs typeface="+mn-cs"/>
              </a:rPr>
              <a:t>Future of the Sector </a:t>
            </a:r>
            <a:r>
              <a:rPr lang="en-GB" sz="1200" kern="1200" dirty="0">
                <a:solidFill>
                  <a:schemeClr val="tx1"/>
                </a:solidFill>
                <a:effectLst/>
                <a:latin typeface="+mn-lt"/>
                <a:ea typeface="+mn-ea"/>
                <a:cs typeface="+mn-cs"/>
              </a:rPr>
              <a:t>report) and anecdotally, presented at international conference, and featured in an upcoming BSA Grow e-module.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8E17B6-1496-45C3-A727-D12580C5156F}" type="slidenum">
              <a:rPr lang="en-US" smtClean="0"/>
              <a:t>14</a:t>
            </a:fld>
            <a:endParaRPr lang="en-US"/>
          </a:p>
        </p:txBody>
      </p:sp>
    </p:spTree>
    <p:extLst>
      <p:ext uri="{BB962C8B-B14F-4D97-AF65-F5344CB8AC3E}">
        <p14:creationId xmlns:p14="http://schemas.microsoft.com/office/powerpoint/2010/main" val="300882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15</a:t>
            </a:fld>
            <a:endParaRPr lang="en-US"/>
          </a:p>
        </p:txBody>
      </p:sp>
    </p:spTree>
    <p:extLst>
      <p:ext uri="{BB962C8B-B14F-4D97-AF65-F5344CB8AC3E}">
        <p14:creationId xmlns:p14="http://schemas.microsoft.com/office/powerpoint/2010/main" val="115243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Registration is timely because of potential counter to fiscal threats to essential multidisciplinary liaison provided by Educational Audiologists. </a:t>
            </a:r>
            <a:endParaRPr lang="en-GB" dirty="0"/>
          </a:p>
        </p:txBody>
      </p:sp>
      <p:sp>
        <p:nvSpPr>
          <p:cNvPr id="4" name="Slide Number Placeholder 3"/>
          <p:cNvSpPr>
            <a:spLocks noGrp="1"/>
          </p:cNvSpPr>
          <p:nvPr>
            <p:ph type="sldNum" sz="quarter" idx="5"/>
          </p:nvPr>
        </p:nvSpPr>
        <p:spPr/>
        <p:txBody>
          <a:bodyPr/>
          <a:lstStyle/>
          <a:p>
            <a:fld id="{0FB598DB-7690-4EAF-AC1B-59D50831D6F6}" type="slidenum">
              <a:rPr lang="en-GB" smtClean="0"/>
              <a:t>16</a:t>
            </a:fld>
            <a:endParaRPr lang="en-GB"/>
          </a:p>
        </p:txBody>
      </p:sp>
    </p:spTree>
    <p:extLst>
      <p:ext uri="{BB962C8B-B14F-4D97-AF65-F5344CB8AC3E}">
        <p14:creationId xmlns:p14="http://schemas.microsoft.com/office/powerpoint/2010/main" val="309413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Professional registration heralds new CPD options for clinicians in holistic HI validation via postgraduate stand-alone Educational Audiology modules. Registration and liaison efforts begun in the 1970’s have now been brought to fruition.</a:t>
            </a:r>
          </a:p>
          <a:p>
            <a:endParaRPr lang="en-GB" dirty="0"/>
          </a:p>
        </p:txBody>
      </p:sp>
      <p:sp>
        <p:nvSpPr>
          <p:cNvPr id="4" name="Slide Number Placeholder 3"/>
          <p:cNvSpPr>
            <a:spLocks noGrp="1"/>
          </p:cNvSpPr>
          <p:nvPr>
            <p:ph type="sldNum" sz="quarter" idx="10"/>
          </p:nvPr>
        </p:nvSpPr>
        <p:spPr/>
        <p:txBody>
          <a:bodyPr/>
          <a:lstStyle/>
          <a:p>
            <a:fld id="{B72EEF73-4A12-4A26-8669-EFE2074A2961}" type="slidenum">
              <a:rPr lang="en-US" smtClean="0"/>
              <a:t>17</a:t>
            </a:fld>
            <a:endParaRPr lang="en-US"/>
          </a:p>
        </p:txBody>
      </p:sp>
    </p:spTree>
    <p:extLst>
      <p:ext uri="{BB962C8B-B14F-4D97-AF65-F5344CB8AC3E}">
        <p14:creationId xmlns:p14="http://schemas.microsoft.com/office/powerpoint/2010/main" val="269005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18</a:t>
            </a:fld>
            <a:endParaRPr lang="en-US"/>
          </a:p>
        </p:txBody>
      </p:sp>
    </p:spTree>
    <p:extLst>
      <p:ext uri="{BB962C8B-B14F-4D97-AF65-F5344CB8AC3E}">
        <p14:creationId xmlns:p14="http://schemas.microsoft.com/office/powerpoint/2010/main" val="380645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8E17B6-1496-45C3-A727-D12580C5156F}" type="slidenum">
              <a:rPr lang="en-US" smtClean="0"/>
              <a:t>19</a:t>
            </a:fld>
            <a:endParaRPr lang="en-US"/>
          </a:p>
        </p:txBody>
      </p:sp>
    </p:spTree>
    <p:extLst>
      <p:ext uri="{BB962C8B-B14F-4D97-AF65-F5344CB8AC3E}">
        <p14:creationId xmlns:p14="http://schemas.microsoft.com/office/powerpoint/2010/main" val="25692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for 2014-15</a:t>
            </a:r>
          </a:p>
          <a:p>
            <a:r>
              <a:rPr lang="en-GB" dirty="0"/>
              <a:t>£3116 pa</a:t>
            </a:r>
          </a:p>
          <a:p>
            <a:r>
              <a:rPr lang="en-GB" dirty="0"/>
              <a:t>£1873 </a:t>
            </a:r>
            <a:r>
              <a:rPr lang="en-GB"/>
              <a:t>for dissertation</a:t>
            </a:r>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20</a:t>
            </a:fld>
            <a:endParaRPr lang="en-US"/>
          </a:p>
        </p:txBody>
      </p:sp>
    </p:spTree>
    <p:extLst>
      <p:ext uri="{BB962C8B-B14F-4D97-AF65-F5344CB8AC3E}">
        <p14:creationId xmlns:p14="http://schemas.microsoft.com/office/powerpoint/2010/main" val="329351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EEF73-4A12-4A26-8669-EFE2074A2961}" type="slidenum">
              <a:rPr lang="en-US" smtClean="0"/>
              <a:t>21</a:t>
            </a:fld>
            <a:endParaRPr lang="en-US"/>
          </a:p>
        </p:txBody>
      </p:sp>
    </p:spTree>
    <p:extLst>
      <p:ext uri="{BB962C8B-B14F-4D97-AF65-F5344CB8AC3E}">
        <p14:creationId xmlns:p14="http://schemas.microsoft.com/office/powerpoint/2010/main" val="177818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EEF73-4A12-4A26-8669-EFE2074A2961}" type="slidenum">
              <a:rPr lang="en-US" smtClean="0"/>
              <a:t>2</a:t>
            </a:fld>
            <a:endParaRPr lang="en-US"/>
          </a:p>
        </p:txBody>
      </p:sp>
    </p:spTree>
    <p:extLst>
      <p:ext uri="{BB962C8B-B14F-4D97-AF65-F5344CB8AC3E}">
        <p14:creationId xmlns:p14="http://schemas.microsoft.com/office/powerpoint/2010/main" val="260439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EEF73-4A12-4A26-8669-EFE2074A2961}" type="slidenum">
              <a:rPr lang="en-US" smtClean="0"/>
              <a:t>22</a:t>
            </a:fld>
            <a:endParaRPr lang="en-US"/>
          </a:p>
        </p:txBody>
      </p:sp>
    </p:spTree>
    <p:extLst>
      <p:ext uri="{BB962C8B-B14F-4D97-AF65-F5344CB8AC3E}">
        <p14:creationId xmlns:p14="http://schemas.microsoft.com/office/powerpoint/2010/main" val="1203509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23</a:t>
            </a:fld>
            <a:endParaRPr lang="en-US"/>
          </a:p>
        </p:txBody>
      </p:sp>
    </p:spTree>
    <p:extLst>
      <p:ext uri="{BB962C8B-B14F-4D97-AF65-F5344CB8AC3E}">
        <p14:creationId xmlns:p14="http://schemas.microsoft.com/office/powerpoint/2010/main" val="3522046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24</a:t>
            </a:fld>
            <a:endParaRPr lang="en-US"/>
          </a:p>
        </p:txBody>
      </p:sp>
    </p:spTree>
    <p:extLst>
      <p:ext uri="{BB962C8B-B14F-4D97-AF65-F5344CB8AC3E}">
        <p14:creationId xmlns:p14="http://schemas.microsoft.com/office/powerpoint/2010/main" val="12298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EEF73-4A12-4A26-8669-EFE2074A2961}" type="slidenum">
              <a:rPr lang="en-US" smtClean="0"/>
              <a:t>3</a:t>
            </a:fld>
            <a:endParaRPr lang="en-US"/>
          </a:p>
        </p:txBody>
      </p:sp>
    </p:spTree>
    <p:extLst>
      <p:ext uri="{BB962C8B-B14F-4D97-AF65-F5344CB8AC3E}">
        <p14:creationId xmlns:p14="http://schemas.microsoft.com/office/powerpoint/2010/main" val="156776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Picture is worth a thousand words, so will give this a moment for your to peruse.</a:t>
            </a:r>
          </a:p>
          <a:p>
            <a:endParaRPr lang="en-US" dirty="0">
              <a:cs typeface="Calibri"/>
            </a:endParaRPr>
          </a:p>
          <a:p>
            <a:r>
              <a:rPr lang="en-US" dirty="0">
                <a:cs typeface="Calibri"/>
              </a:rPr>
              <a:t>Clinicians and </a:t>
            </a:r>
            <a:r>
              <a:rPr lang="en-US" dirty="0" err="1">
                <a:cs typeface="Calibri"/>
              </a:rPr>
              <a:t>educaitonal</a:t>
            </a:r>
            <a:r>
              <a:rPr lang="en-US" dirty="0">
                <a:cs typeface="Calibri"/>
              </a:rPr>
              <a:t> audiologists working together have the best opportunity to fully understand what its listening life is like outside the clinic.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enables clinicians to more readily monitor ‘real-life’ functional benefit of hearing instrument (HI) fittings when patients are outside the clinic, providing more robust validation and potentially saving clinic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0FB598DB-7690-4EAF-AC1B-59D50831D6F6}" type="slidenum">
              <a:rPr lang="en-GB" smtClean="0"/>
              <a:t>4</a:t>
            </a:fld>
            <a:endParaRPr lang="en-GB"/>
          </a:p>
        </p:txBody>
      </p:sp>
    </p:spTree>
    <p:extLst>
      <p:ext uri="{BB962C8B-B14F-4D97-AF65-F5344CB8AC3E}">
        <p14:creationId xmlns:p14="http://schemas.microsoft.com/office/powerpoint/2010/main" val="323878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8E17B6-1496-45C3-A727-D12580C5156F}" type="slidenum">
              <a:rPr lang="en-US" smtClean="0"/>
              <a:t>5</a:t>
            </a:fld>
            <a:endParaRPr lang="en-US"/>
          </a:p>
        </p:txBody>
      </p:sp>
    </p:spTree>
    <p:extLst>
      <p:ext uri="{BB962C8B-B14F-4D97-AF65-F5344CB8AC3E}">
        <p14:creationId xmlns:p14="http://schemas.microsoft.com/office/powerpoint/2010/main" val="196584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200" b="1"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first-ever voluntary professional registration for Educational Audiologists with the Registration Council for Clinical Physiologists (RCCP) was announced in June 2018. significant contribution to clinical services improving local quality across the UK. This registration improves joined-up audiology working between Health and Education which </a:t>
            </a:r>
          </a:p>
          <a:p>
            <a:pPr lvl="1"/>
            <a:endParaRPr lang="en-GB" sz="1200" b="1"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The Education Act (handicapped children) 1970 </a:t>
            </a:r>
            <a:r>
              <a:rPr lang="en-GB" sz="1200" kern="1200" dirty="0">
                <a:solidFill>
                  <a:schemeClr val="tx1"/>
                </a:solidFill>
                <a:effectLst/>
                <a:latin typeface="+mn-lt"/>
                <a:ea typeface="+mn-ea"/>
                <a:cs typeface="+mn-cs"/>
              </a:rPr>
              <a:t>transferred all of the Health staff working with supposedly ‘ineducable’ children to the responsibility of Education Departments: </a:t>
            </a:r>
            <a:endParaRPr lang="en-GB" sz="11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(2) The Secretary of State shall by order make such provision as appears to him to be necessary or expedient in consequence of subsection (1) above— </a:t>
            </a:r>
            <a:endParaRPr lang="en-GB" sz="11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a:t>
            </a:r>
            <a:r>
              <a:rPr lang="en-GB" sz="1200" b="1" i="1" kern="1200" dirty="0">
                <a:solidFill>
                  <a:schemeClr val="tx1"/>
                </a:solidFill>
                <a:effectLst/>
                <a:latin typeface="+mn-lt"/>
                <a:ea typeface="+mn-ea"/>
                <a:cs typeface="+mn-cs"/>
              </a:rPr>
              <a:t>for the transfer to the employment of local education authorities of persons employed by local health authorities </a:t>
            </a:r>
            <a:r>
              <a:rPr lang="en-GB" sz="1200" i="1" kern="1200" dirty="0">
                <a:solidFill>
                  <a:schemeClr val="tx1"/>
                </a:solidFill>
                <a:effectLst/>
                <a:latin typeface="+mn-lt"/>
                <a:ea typeface="+mn-ea"/>
                <a:cs typeface="+mn-cs"/>
              </a:rPr>
              <a:t>(not being also local education authorities) or by regional hospital boards; and </a:t>
            </a:r>
            <a:endParaRPr lang="en-GB" sz="11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 </a:t>
            </a:r>
            <a:r>
              <a:rPr lang="en-GB" sz="1200" b="1" i="1" kern="1200" dirty="0">
                <a:solidFill>
                  <a:schemeClr val="tx1"/>
                </a:solidFill>
                <a:effectLst/>
                <a:latin typeface="+mn-lt"/>
                <a:ea typeface="+mn-ea"/>
                <a:cs typeface="+mn-cs"/>
              </a:rPr>
              <a:t>for the protection of the interests of persons </a:t>
            </a:r>
            <a:r>
              <a:rPr lang="en-GB" sz="1200" i="1" kern="1200" dirty="0">
                <a:solidFill>
                  <a:schemeClr val="tx1"/>
                </a:solidFill>
                <a:effectLst/>
                <a:latin typeface="+mn-lt"/>
                <a:ea typeface="+mn-ea"/>
                <a:cs typeface="+mn-cs"/>
              </a:rPr>
              <a:t>who before the appointed day have been employed for the purpose of functions of local health authorities (including those functions of authorities which are also local education authorities) or functions of regional hospital boards; and </a:t>
            </a:r>
            <a:endParaRPr lang="en-GB" sz="11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 </a:t>
            </a:r>
            <a:r>
              <a:rPr lang="en-GB" sz="1200" b="1" i="1" kern="1200" dirty="0">
                <a:solidFill>
                  <a:schemeClr val="tx1"/>
                </a:solidFill>
                <a:effectLst/>
                <a:latin typeface="+mn-lt"/>
                <a:ea typeface="+mn-ea"/>
                <a:cs typeface="+mn-cs"/>
              </a:rPr>
              <a:t>for the transfer to local education authorities of </a:t>
            </a:r>
            <a:r>
              <a:rPr lang="en-GB" sz="1200" i="1" kern="1200" dirty="0">
                <a:solidFill>
                  <a:schemeClr val="tx1"/>
                </a:solidFill>
                <a:effectLst/>
                <a:latin typeface="+mn-lt"/>
                <a:ea typeface="+mn-ea"/>
                <a:cs typeface="+mn-cs"/>
              </a:rPr>
              <a:t>property, rights and </a:t>
            </a:r>
            <a:r>
              <a:rPr lang="en-GB" sz="1200" b="1" i="1" kern="1200" dirty="0">
                <a:solidFill>
                  <a:schemeClr val="tx1"/>
                </a:solidFill>
                <a:effectLst/>
                <a:latin typeface="+mn-lt"/>
                <a:ea typeface="+mn-ea"/>
                <a:cs typeface="+mn-cs"/>
              </a:rPr>
              <a:t>liabilities of local health authorities </a:t>
            </a:r>
            <a:r>
              <a:rPr lang="en-GB" sz="1200" i="1" kern="1200" dirty="0">
                <a:solidFill>
                  <a:schemeClr val="tx1"/>
                </a:solidFill>
                <a:effectLst/>
                <a:latin typeface="+mn-lt"/>
                <a:ea typeface="+mn-ea"/>
                <a:cs typeface="+mn-cs"/>
              </a:rPr>
              <a:t>or regional hospital boards.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Peter Keen (BAEA Chair ??????) points out that this above extract from the Act appears to say that the Education Authority was taking over the responsibility for </a:t>
            </a:r>
            <a:r>
              <a:rPr lang="en-GB" sz="1200" i="1" kern="1200" dirty="0">
                <a:solidFill>
                  <a:schemeClr val="tx1"/>
                </a:solidFill>
                <a:effectLst/>
                <a:latin typeface="+mn-lt"/>
                <a:ea typeface="+mn-ea"/>
                <a:cs typeface="+mn-cs"/>
              </a:rPr>
              <a:t>not only employing the specialists previously employed by Health</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but also </a:t>
            </a:r>
            <a:r>
              <a:rPr lang="en-GB" sz="1200" i="1" kern="1200" dirty="0">
                <a:solidFill>
                  <a:schemeClr val="tx1"/>
                </a:solidFill>
                <a:effectLst/>
                <a:latin typeface="+mn-lt"/>
                <a:ea typeface="+mn-ea"/>
                <a:cs typeface="+mn-cs"/>
              </a:rPr>
              <a:t>the responsibility of maintaining the services previously provided by Health</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all the services previously provided by the Paediatric Audiologists. This would mean that the requirement to provide the mandatory service was transferred as well as the person (the Educational Audiologist) who provided it.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Act included all of the ‘Pre-School’ or ‘Paediatric’ Audiologists who previously worked in hospital Audiology departments providing the Children’s Tier 2 and Tier 3 diagnostic clinics (babies and children) for deafness, clinics for fitting hearing aids and reviewing these hearing aids as well as reviewing hearing.  They also provided the ‘home visiting’ for pre-school children to support the parents and provide educational input and hearing aid habituation on a regular basis. They were also the specialists in the school-age clinics reviewing hearing and hearing aids.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specialist qualification (MSc or Diploma in Educational Audiology now provided by University of </a:t>
            </a:r>
            <a:r>
              <a:rPr lang="en-GB" sz="1200" kern="1200" dirty="0" err="1">
                <a:solidFill>
                  <a:schemeClr val="tx1"/>
                </a:solidFill>
                <a:effectLst/>
                <a:latin typeface="+mn-lt"/>
                <a:ea typeface="+mn-ea"/>
                <a:cs typeface="+mn-cs"/>
              </a:rPr>
              <a:t>Hertsfordshire</a:t>
            </a:r>
            <a:r>
              <a:rPr lang="en-GB" sz="1200" kern="1200" dirty="0">
                <a:solidFill>
                  <a:schemeClr val="tx1"/>
                </a:solidFill>
                <a:effectLst/>
                <a:latin typeface="+mn-lt"/>
                <a:ea typeface="+mn-ea"/>
                <a:cs typeface="+mn-cs"/>
              </a:rPr>
              <a:t>/Mary Hare) also includes measuring and reporting on Room Acoustics and using frequency-specific analysis of receptive and expressive speech to review hearing aid provision among other innovations relevant to the specialist role.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Thus Local Authorities conforming to the original requirements of the 1970 Act employ specialist professionals - the Educational Audiologists - who are involved in the diagnosis, selection and review of hearing aid (in or liaising with the Hospital’s Audiology </a:t>
            </a:r>
            <a:r>
              <a:rPr lang="en-GB" sz="1200" kern="1200" dirty="0" err="1">
                <a:solidFill>
                  <a:schemeClr val="tx1"/>
                </a:solidFill>
                <a:effectLst/>
                <a:latin typeface="+mn-lt"/>
                <a:ea typeface="+mn-ea"/>
                <a:cs typeface="+mn-cs"/>
              </a:rPr>
              <a:t>dept</a:t>
            </a:r>
            <a:r>
              <a:rPr lang="en-GB" sz="1200" kern="1200" dirty="0">
                <a:solidFill>
                  <a:schemeClr val="tx1"/>
                </a:solidFill>
                <a:effectLst/>
                <a:latin typeface="+mn-lt"/>
                <a:ea typeface="+mn-ea"/>
                <a:cs typeface="+mn-cs"/>
              </a:rPr>
              <a:t>), the advice being given to family and school and the assessment of educational progress related to the child’s audiological status and learning environment. Measuring and reporting on the acoustics of learning areas and provision of Radio/Digital/FM Hearing Aids are also part of this specialism. </a:t>
            </a:r>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7</a:t>
            </a:fld>
            <a:endParaRPr lang="en-US"/>
          </a:p>
        </p:txBody>
      </p:sp>
    </p:spTree>
    <p:extLst>
      <p:ext uri="{BB962C8B-B14F-4D97-AF65-F5344CB8AC3E}">
        <p14:creationId xmlns:p14="http://schemas.microsoft.com/office/powerpoint/2010/main" val="287897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empowers clinicians’ holistic partnership-working in terms of opening the auditory ‘doorway to the brain’ with impact on language, cognitive and social development contributing to literacy and well-being.  </a:t>
            </a:r>
          </a:p>
          <a:p>
            <a:endParaRPr lang="en-US" dirty="0"/>
          </a:p>
        </p:txBody>
      </p:sp>
      <p:sp>
        <p:nvSpPr>
          <p:cNvPr id="4" name="Slide Number Placeholder 3"/>
          <p:cNvSpPr>
            <a:spLocks noGrp="1"/>
          </p:cNvSpPr>
          <p:nvPr>
            <p:ph type="sldNum" sz="quarter" idx="10"/>
          </p:nvPr>
        </p:nvSpPr>
        <p:spPr/>
        <p:txBody>
          <a:bodyPr/>
          <a:lstStyle/>
          <a:p>
            <a:fld id="{A98E17B6-1496-45C3-A727-D12580C5156F}" type="slidenum">
              <a:rPr lang="en-US" smtClean="0"/>
              <a:t>8</a:t>
            </a:fld>
            <a:endParaRPr lang="en-US"/>
          </a:p>
        </p:txBody>
      </p:sp>
    </p:spTree>
    <p:extLst>
      <p:ext uri="{BB962C8B-B14F-4D97-AF65-F5344CB8AC3E}">
        <p14:creationId xmlns:p14="http://schemas.microsoft.com/office/powerpoint/2010/main" val="291220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questions asked were:</a:t>
            </a:r>
          </a:p>
          <a:p>
            <a:pPr lvl="0"/>
            <a:r>
              <a:rPr lang="en-GB" sz="1200" kern="1200" dirty="0">
                <a:solidFill>
                  <a:schemeClr val="tx1"/>
                </a:solidFill>
                <a:effectLst/>
                <a:latin typeface="+mn-lt"/>
                <a:ea typeface="+mn-ea"/>
                <a:cs typeface="+mn-cs"/>
              </a:rPr>
              <a:t>Are you currently employed as an Educational Audiologist? – please give your job title</a:t>
            </a:r>
          </a:p>
          <a:p>
            <a:pPr lvl="0"/>
            <a:r>
              <a:rPr lang="en-GB" sz="1200" kern="1200" dirty="0">
                <a:solidFill>
                  <a:schemeClr val="tx1"/>
                </a:solidFill>
                <a:effectLst/>
                <a:latin typeface="+mn-lt"/>
                <a:ea typeface="+mn-ea"/>
                <a:cs typeface="+mn-cs"/>
              </a:rPr>
              <a:t>If you are currently employed as a Teacher of the Deaf and not as an Educational Audiologist, is this because your Educational Audiology role was changed or was the job of Teacher of the Deaf also in the original job spec/title?</a:t>
            </a:r>
          </a:p>
          <a:p>
            <a:pPr lvl="0"/>
            <a:r>
              <a:rPr lang="en-GB" sz="1200" kern="1200" dirty="0">
                <a:solidFill>
                  <a:schemeClr val="tx1"/>
                </a:solidFill>
                <a:effectLst/>
                <a:latin typeface="+mn-lt"/>
                <a:ea typeface="+mn-ea"/>
                <a:cs typeface="+mn-cs"/>
              </a:rPr>
              <a:t>Do you do Educational Audiologist work but are paid only as a Teacher of the Deaf?</a:t>
            </a:r>
          </a:p>
          <a:p>
            <a:pPr lvl="0"/>
            <a:r>
              <a:rPr lang="en-GB" sz="1200" kern="1200" dirty="0">
                <a:solidFill>
                  <a:schemeClr val="tx1"/>
                </a:solidFill>
                <a:effectLst/>
                <a:latin typeface="+mn-lt"/>
                <a:ea typeface="+mn-ea"/>
                <a:cs typeface="+mn-cs"/>
              </a:rPr>
              <a:t>Is your role as Educational Audiologist full time or part time.  If you are able please give a brief outline of your current responsibilities.</a:t>
            </a:r>
          </a:p>
          <a:p>
            <a:pPr lvl="0"/>
            <a:r>
              <a:rPr lang="en-GB" sz="1200" kern="1200" dirty="0">
                <a:solidFill>
                  <a:schemeClr val="tx1"/>
                </a:solidFill>
                <a:effectLst/>
                <a:latin typeface="+mn-lt"/>
                <a:ea typeface="+mn-ea"/>
                <a:cs typeface="+mn-cs"/>
              </a:rPr>
              <a:t>Where have you been essential in the support of deaf children under your care and what did you do? </a:t>
            </a:r>
          </a:p>
          <a:p>
            <a:pPr lvl="0"/>
            <a:r>
              <a:rPr lang="en-GB" sz="1200" kern="1200" dirty="0">
                <a:solidFill>
                  <a:schemeClr val="tx1"/>
                </a:solidFill>
                <a:effectLst/>
                <a:latin typeface="+mn-lt"/>
                <a:ea typeface="+mn-ea"/>
                <a:cs typeface="+mn-cs"/>
              </a:rPr>
              <a:t>What would the consequence to that deaf child or those children have been if you had not provided the service you did?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(1) Job titles vary for those qualified as Educational Audiologist from Inclusion Teacher, Teacher of the Deaf, Paediatric, Educational Audiologist, Advisory Teacher for Children with Hearing Impairment and Educational Audiologist, to Assistant Team Leader for School Sensory Support and Team Leader (Hearing Impairment Peripatetic)</a:t>
            </a:r>
          </a:p>
          <a:p>
            <a:r>
              <a:rPr lang="en-GB" sz="1200" kern="1200" dirty="0">
                <a:solidFill>
                  <a:schemeClr val="tx1"/>
                </a:solidFill>
                <a:effectLst/>
                <a:latin typeface="+mn-lt"/>
                <a:ea typeface="+mn-ea"/>
                <a:cs typeface="+mn-cs"/>
              </a:rPr>
              <a:t>(2) There seems to be a common trend in that Educational Audiologists are either a Teacher of the Deaf with responsibility for Educational Audiology or that they become part of the leadership teams of services but still retain the responsibility for the Educational Audiology role for services.  </a:t>
            </a:r>
          </a:p>
          <a:p>
            <a:r>
              <a:rPr lang="en-GB" sz="1200" i="1" kern="1200" dirty="0">
                <a:solidFill>
                  <a:schemeClr val="tx1"/>
                </a:solidFill>
                <a:effectLst/>
                <a:latin typeface="+mn-lt"/>
                <a:ea typeface="+mn-ea"/>
                <a:cs typeface="+mn-cs"/>
              </a:rPr>
              <a:t>‘TOD original and then changed to be </a:t>
            </a:r>
            <a:r>
              <a:rPr lang="en-GB" sz="1200" i="1" kern="1200" dirty="0" err="1">
                <a:solidFill>
                  <a:schemeClr val="tx1"/>
                </a:solidFill>
                <a:effectLst/>
                <a:latin typeface="+mn-lt"/>
                <a:ea typeface="+mn-ea"/>
                <a:cs typeface="+mn-cs"/>
              </a:rPr>
              <a:t>ed</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aud</a:t>
            </a:r>
            <a:r>
              <a:rPr lang="en-GB" sz="1200" i="1" kern="1200" dirty="0">
                <a:solidFill>
                  <a:schemeClr val="tx1"/>
                </a:solidFill>
                <a:effectLst/>
                <a:latin typeface="+mn-lt"/>
                <a:ea typeface="+mn-ea"/>
                <a:cs typeface="+mn-cs"/>
              </a:rPr>
              <a:t> as well when qualified’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‘Was Employed as a </a:t>
            </a:r>
            <a:r>
              <a:rPr lang="en-GB" sz="1200" i="1" kern="1200" dirty="0" err="1">
                <a:solidFill>
                  <a:schemeClr val="tx1"/>
                </a:solidFill>
                <a:effectLst/>
                <a:latin typeface="+mn-lt"/>
                <a:ea typeface="+mn-ea"/>
                <a:cs typeface="+mn-cs"/>
              </a:rPr>
              <a:t>ToD</a:t>
            </a:r>
            <a:r>
              <a:rPr lang="en-GB" sz="1200" i="1" kern="1200" dirty="0">
                <a:solidFill>
                  <a:schemeClr val="tx1"/>
                </a:solidFill>
                <a:effectLst/>
                <a:latin typeface="+mn-lt"/>
                <a:ea typeface="+mn-ea"/>
                <a:cs typeface="+mn-cs"/>
              </a:rPr>
              <a:t>/trainee Ed </a:t>
            </a:r>
            <a:r>
              <a:rPr lang="en-GB" sz="1200" i="1" kern="1200" dirty="0" err="1">
                <a:solidFill>
                  <a:schemeClr val="tx1"/>
                </a:solidFill>
                <a:effectLst/>
                <a:latin typeface="+mn-lt"/>
                <a:ea typeface="+mn-ea"/>
                <a:cs typeface="+mn-cs"/>
              </a:rPr>
              <a:t>Aud</a:t>
            </a:r>
            <a:r>
              <a:rPr lang="en-GB" sz="1200" i="1" kern="1200" dirty="0">
                <a:solidFill>
                  <a:schemeClr val="tx1"/>
                </a:solidFill>
                <a:effectLst/>
                <a:latin typeface="+mn-lt"/>
                <a:ea typeface="+mn-ea"/>
                <a:cs typeface="+mn-cs"/>
              </a:rPr>
              <a:t> initially’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‘After qualifying as an EA my job title has remained the same. (Our service has been going through the commissioning process during which no changes were possible to job roles, although I have been working as an EA).’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‘Originally employed as a TOD but asked to do the Ed </a:t>
            </a:r>
            <a:r>
              <a:rPr lang="en-GB" sz="1200" i="1" kern="1200" dirty="0" err="1">
                <a:solidFill>
                  <a:schemeClr val="tx1"/>
                </a:solidFill>
                <a:effectLst/>
                <a:latin typeface="+mn-lt"/>
                <a:ea typeface="+mn-ea"/>
                <a:cs typeface="+mn-cs"/>
              </a:rPr>
              <a:t>Aud</a:t>
            </a:r>
            <a:r>
              <a:rPr lang="en-GB" sz="1200" i="1" kern="1200" dirty="0">
                <a:solidFill>
                  <a:schemeClr val="tx1"/>
                </a:solidFill>
                <a:effectLst/>
                <a:latin typeface="+mn-lt"/>
                <a:ea typeface="+mn-ea"/>
                <a:cs typeface="+mn-cs"/>
              </a:rPr>
              <a:t> qualification.  I was given a day a week for audiology related matters but that was squeezed as our capacity diminished and now I fit it all in when I can’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do EA work – but I’m paid on Leadership’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implications for this are huge in that there is less time and therefore the skills are more thinly spread.  The questionnaire highlighted that some Educational Audiologists are leaving the profession because of these changes:</a:t>
            </a:r>
          </a:p>
          <a:p>
            <a:r>
              <a:rPr lang="en-GB" sz="1200" i="1" kern="1200" dirty="0">
                <a:solidFill>
                  <a:schemeClr val="tx1"/>
                </a:solidFill>
                <a:effectLst/>
                <a:latin typeface="+mn-lt"/>
                <a:ea typeface="+mn-ea"/>
                <a:cs typeface="+mn-cs"/>
              </a:rPr>
              <a:t>For the last two years my title has been to Assistant Team Leader for School Sensory Support. Before the changes I had been Team Leader of a team of 5 Educational Audiologist.  As a result of the restructure I am the only Educational Audiologist remaining, the other 4 were allocated to other areas. 3 of these have now resigned/retired. The other remains an Educational Audiologists but also a Team Leader for the hearing Impaired Team.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Some Educational Audiologists are employed and paid by NHS trusts as Audiologists, however the majority seem to be employed in education and are therefore are under teachers pay and conditions.  A few it would seem do get recognition of their Educational Audiology role and receive a Teaching and Learning Responsibility (TLR) point (but not all!).  Educational Audiologist by definition start as Teachers of the Deaf, however as they are often in the Teacher of the Deaf role when they train, unless it has been agreed then they do not always get an increase in their salary, just an increase in their responsibilities.</a:t>
            </a:r>
          </a:p>
          <a:p>
            <a:r>
              <a:rPr lang="en-GB" sz="1200" kern="1200" dirty="0">
                <a:solidFill>
                  <a:schemeClr val="tx1"/>
                </a:solidFill>
                <a:effectLst/>
                <a:latin typeface="+mn-lt"/>
                <a:ea typeface="+mn-ea"/>
                <a:cs typeface="+mn-cs"/>
              </a:rPr>
              <a:t>(4) There are Educational Audiologists who work in health supporting families with hearing impaired babies until they are 2 years old, this is an unusual but commendable role. Others (most) who have split roles can only then, have a part time commitment to the Educational Audiology role:</a:t>
            </a:r>
          </a:p>
          <a:p>
            <a:r>
              <a:rPr lang="en-GB" sz="1200" i="1" kern="1200" dirty="0">
                <a:solidFill>
                  <a:schemeClr val="tx1"/>
                </a:solidFill>
                <a:effectLst/>
                <a:latin typeface="+mn-lt"/>
                <a:ea typeface="+mn-ea"/>
                <a:cs typeface="+mn-cs"/>
              </a:rPr>
              <a:t>‘I am only able to do 2 days because of my management responsibilities.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‘My Educational Audiology role is part time as I am mainly a Teacher of the Deaf.’</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 work full time and cover both roles difficult to split the 2 for me but ~1 day per 	week Ed </a:t>
            </a:r>
            <a:r>
              <a:rPr lang="en-GB" sz="1200" i="1" kern="1200" dirty="0" err="1">
                <a:solidFill>
                  <a:schemeClr val="tx1"/>
                </a:solidFill>
                <a:effectLst/>
                <a:latin typeface="+mn-lt"/>
                <a:ea typeface="+mn-ea"/>
                <a:cs typeface="+mn-cs"/>
              </a:rPr>
              <a:t>Aud</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then there are those who are Educational Audiologist but are not employed in that role:</a:t>
            </a:r>
          </a:p>
          <a:p>
            <a:r>
              <a:rPr lang="en-GB" sz="1200" i="1" kern="1200" dirty="0">
                <a:solidFill>
                  <a:schemeClr val="tx1"/>
                </a:solidFill>
                <a:effectLst/>
                <a:latin typeface="+mn-lt"/>
                <a:ea typeface="+mn-ea"/>
                <a:cs typeface="+mn-cs"/>
              </a:rPr>
              <a:t>‘Am not employed as Ed </a:t>
            </a:r>
            <a:r>
              <a:rPr lang="en-GB" sz="1200" i="1" kern="1200" dirty="0" err="1">
                <a:solidFill>
                  <a:schemeClr val="tx1"/>
                </a:solidFill>
                <a:effectLst/>
                <a:latin typeface="+mn-lt"/>
                <a:ea typeface="+mn-ea"/>
                <a:cs typeface="+mn-cs"/>
              </a:rPr>
              <a:t>Aud</a:t>
            </a:r>
            <a:r>
              <a:rPr lang="en-GB" sz="1200" i="1" kern="1200" dirty="0">
                <a:solidFill>
                  <a:schemeClr val="tx1"/>
                </a:solidFill>
                <a:effectLst/>
                <a:latin typeface="+mn-lt"/>
                <a:ea typeface="+mn-ea"/>
                <a:cs typeface="+mn-cs"/>
              </a:rPr>
              <a:t>, though the fact that I have that qualification and experience in the past informs my current practice as TOD’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72EEF73-4A12-4A26-8669-EFE2074A2961}" type="slidenum">
              <a:rPr lang="en-US" smtClean="0"/>
              <a:t>9</a:t>
            </a:fld>
            <a:endParaRPr lang="en-US"/>
          </a:p>
        </p:txBody>
      </p:sp>
    </p:spTree>
    <p:extLst>
      <p:ext uri="{BB962C8B-B14F-4D97-AF65-F5344CB8AC3E}">
        <p14:creationId xmlns:p14="http://schemas.microsoft.com/office/powerpoint/2010/main" val="31938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Surrey –Now aware of what clinic needs and explaining to parents.  Able to refresh audiology skills for veteran </a:t>
            </a:r>
            <a:r>
              <a:rPr lang="en-GB" sz="1200" kern="1200" dirty="0" err="1">
                <a:solidFill>
                  <a:schemeClr val="tx1"/>
                </a:solidFill>
                <a:effectLst/>
                <a:latin typeface="+mn-lt"/>
                <a:ea typeface="+mn-ea"/>
                <a:cs typeface="+mn-cs"/>
              </a:rPr>
              <a:t>ToDs</a:t>
            </a:r>
            <a:r>
              <a:rPr lang="en-GB" sz="1200" kern="1200" dirty="0">
                <a:solidFill>
                  <a:schemeClr val="tx1"/>
                </a:solidFill>
                <a:effectLst/>
                <a:latin typeface="+mn-lt"/>
                <a:ea typeface="+mn-ea"/>
                <a:cs typeface="+mn-cs"/>
              </a:rPr>
              <a:t>. Some think only distinction is providing FM, but priors </a:t>
            </a:r>
            <a:r>
              <a:rPr lang="en-GB" sz="1200" kern="1200" dirty="0" err="1">
                <a:solidFill>
                  <a:schemeClr val="tx1"/>
                </a:solidFill>
                <a:effectLst/>
                <a:latin typeface="+mn-lt"/>
                <a:ea typeface="+mn-ea"/>
                <a:cs typeface="+mn-cs"/>
              </a:rPr>
              <a:t>HoS</a:t>
            </a:r>
            <a:r>
              <a:rPr lang="en-GB" sz="1200" kern="1200" dirty="0">
                <a:solidFill>
                  <a:schemeClr val="tx1"/>
                </a:solidFill>
                <a:effectLst/>
                <a:latin typeface="+mn-lt"/>
                <a:ea typeface="+mn-ea"/>
                <a:cs typeface="+mn-cs"/>
              </a:rPr>
              <a:t> knew the value.  </a:t>
            </a:r>
          </a:p>
          <a:p>
            <a:pPr lvl="0"/>
            <a:r>
              <a:rPr lang="en-GB" sz="1200" kern="1200" dirty="0">
                <a:solidFill>
                  <a:schemeClr val="tx1"/>
                </a:solidFill>
                <a:effectLst/>
                <a:latin typeface="+mn-lt"/>
                <a:ea typeface="+mn-ea"/>
                <a:cs typeface="+mn-cs"/>
              </a:rPr>
              <a:t>Oxon – knowledge of tech: radio system and </a:t>
            </a:r>
            <a:r>
              <a:rPr lang="en-GB" sz="1200" kern="1200" dirty="0" err="1">
                <a:solidFill>
                  <a:schemeClr val="tx1"/>
                </a:solidFill>
                <a:effectLst/>
                <a:latin typeface="+mn-lt"/>
                <a:ea typeface="+mn-ea"/>
                <a:cs typeface="+mn-cs"/>
              </a:rPr>
              <a:t>soundfield</a:t>
            </a:r>
            <a:r>
              <a:rPr lang="en-GB" sz="1200" kern="1200" dirty="0">
                <a:solidFill>
                  <a:schemeClr val="tx1"/>
                </a:solidFill>
                <a:effectLst/>
                <a:latin typeface="+mn-lt"/>
                <a:ea typeface="+mn-ea"/>
                <a:cs typeface="+mn-cs"/>
              </a:rPr>
              <a:t>.  Can network with and question manufacturers and therefore save money.</a:t>
            </a:r>
          </a:p>
          <a:p>
            <a:pPr lvl="0"/>
            <a:r>
              <a:rPr lang="en-GB" sz="1200" kern="1200" dirty="0">
                <a:solidFill>
                  <a:schemeClr val="tx1"/>
                </a:solidFill>
                <a:effectLst/>
                <a:latin typeface="+mn-lt"/>
                <a:ea typeface="+mn-ea"/>
                <a:cs typeface="+mn-cs"/>
              </a:rPr>
              <a:t>Exeter – As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lost audiology skills from MQ training, because they weren’t used, and focused on curriculum.</a:t>
            </a:r>
          </a:p>
          <a:p>
            <a:pPr lvl="0"/>
            <a:r>
              <a:rPr lang="en-GB" sz="1200" kern="1200" dirty="0">
                <a:solidFill>
                  <a:schemeClr val="tx1"/>
                </a:solidFill>
                <a:effectLst/>
                <a:latin typeface="+mn-lt"/>
                <a:ea typeface="+mn-ea"/>
                <a:cs typeface="+mn-cs"/>
              </a:rPr>
              <a:t>Mill Hall – much more curriculum driven in a special school, or perhaps resource unit placement.  If peripatetic, then more language and audiology driven. Bridging understanding with Health of educational issues related to hearing.</a:t>
            </a:r>
          </a:p>
          <a:p>
            <a:pPr lvl="0"/>
            <a:r>
              <a:rPr lang="en-GB" sz="1200" kern="1200" dirty="0">
                <a:solidFill>
                  <a:schemeClr val="tx1"/>
                </a:solidFill>
                <a:effectLst/>
                <a:latin typeface="+mn-lt"/>
                <a:ea typeface="+mn-ea"/>
                <a:cs typeface="+mn-cs"/>
              </a:rPr>
              <a:t>Leicester – Have better capacity due to deeper understanding.  More empowerment for NHSP.  Knowledge about wider range of conditions.  More skill with getting results from children.  More contact with parents over systems.  More authority to go to schools with evidence and support teachers and parents.  Get very good feedback from parents. Now designing protocols together with Health</a:t>
            </a:r>
          </a:p>
          <a:p>
            <a:pPr lvl="0"/>
            <a:r>
              <a:rPr lang="en-GB" sz="1200" kern="1200" dirty="0">
                <a:solidFill>
                  <a:schemeClr val="tx1"/>
                </a:solidFill>
                <a:effectLst/>
                <a:latin typeface="+mn-lt"/>
                <a:ea typeface="+mn-ea"/>
                <a:cs typeface="+mn-cs"/>
              </a:rPr>
              <a:t>Yorkshire – Tods now upskilled and equipment bought knowledgeably.  Acoustic checks protocols.  Better outcomes for children</a:t>
            </a:r>
          </a:p>
          <a:p>
            <a:pPr lvl="0"/>
            <a:r>
              <a:rPr lang="en-GB" sz="1200" kern="1200" dirty="0">
                <a:solidFill>
                  <a:schemeClr val="tx1"/>
                </a:solidFill>
                <a:effectLst/>
                <a:latin typeface="+mn-lt"/>
                <a:ea typeface="+mn-ea"/>
                <a:cs typeface="+mn-cs"/>
              </a:rPr>
              <a:t>Kent – Asked by Audio-vestibular physician to be liaison with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over particular issue</a:t>
            </a:r>
          </a:p>
          <a:p>
            <a:pPr lvl="0"/>
            <a:r>
              <a:rPr lang="en-GB" sz="1200" kern="1200" dirty="0">
                <a:solidFill>
                  <a:schemeClr val="tx1"/>
                </a:solidFill>
                <a:effectLst/>
                <a:latin typeface="+mn-lt"/>
                <a:ea typeface="+mn-ea"/>
                <a:cs typeface="+mn-cs"/>
              </a:rPr>
              <a:t>Stafford – Huge impact on </a:t>
            </a:r>
            <a:r>
              <a:rPr lang="en-GB" sz="1200" kern="1200" dirty="0" err="1">
                <a:solidFill>
                  <a:schemeClr val="tx1"/>
                </a:solidFill>
                <a:effectLst/>
                <a:latin typeface="+mn-lt"/>
                <a:ea typeface="+mn-ea"/>
                <a:cs typeface="+mn-cs"/>
              </a:rPr>
              <a:t>ToD</a:t>
            </a:r>
            <a:r>
              <a:rPr lang="en-GB" sz="1200" kern="1200" dirty="0">
                <a:solidFill>
                  <a:schemeClr val="tx1"/>
                </a:solidFill>
                <a:effectLst/>
                <a:latin typeface="+mn-lt"/>
                <a:ea typeface="+mn-ea"/>
                <a:cs typeface="+mn-cs"/>
              </a:rPr>
              <a:t> daily practice, impacting access to curriculum and inclusion</a:t>
            </a:r>
          </a:p>
          <a:p>
            <a:pPr lvl="0"/>
            <a:r>
              <a:rPr lang="en-GB" sz="1200" kern="1200" dirty="0">
                <a:solidFill>
                  <a:schemeClr val="tx1"/>
                </a:solidFill>
                <a:effectLst/>
                <a:latin typeface="+mn-lt"/>
                <a:ea typeface="+mn-ea"/>
                <a:cs typeface="+mn-cs"/>
              </a:rPr>
              <a:t>N</a:t>
            </a:r>
            <a:r>
              <a:rPr lang="en-GB" sz="1200" kern="1200" baseline="0" dirty="0">
                <a:solidFill>
                  <a:schemeClr val="tx1"/>
                </a:solidFill>
                <a:effectLst/>
                <a:latin typeface="+mn-lt"/>
                <a:ea typeface="+mn-ea"/>
                <a:cs typeface="+mn-cs"/>
              </a:rPr>
              <a:t> Ireland;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course has changed Wendy’s practice and the role of educational audiologist has added value as an essential bridge between Education, Audiology and working in partnership with parents.  The education service works as a real team with audiology clinics now.  In the past, there was liaison between them, but now there are stronger working relationships, confidence in each discipline’s professionalism, and mutual trust that identifying gaps is not about criticism but about improving practice for families of children who are deaf.  There is a renewed drive to review and update practice and policies (e.g. working in partnership and informed choice) in both Education and Audiology and to see what can be done better.  Now joint education and audiology clinics are held with </a:t>
            </a:r>
            <a:r>
              <a:rPr lang="en-GB" sz="1200" kern="1200" dirty="0" err="1">
                <a:solidFill>
                  <a:schemeClr val="tx1"/>
                </a:solidFill>
                <a:effectLst/>
                <a:latin typeface="+mn-lt"/>
                <a:ea typeface="+mn-ea"/>
                <a:cs typeface="+mn-cs"/>
              </a:rPr>
              <a:t>ToDs</a:t>
            </a:r>
            <a:r>
              <a:rPr lang="en-GB" sz="1200" kern="1200" dirty="0">
                <a:solidFill>
                  <a:schemeClr val="tx1"/>
                </a:solidFill>
                <a:effectLst/>
                <a:latin typeface="+mn-lt"/>
                <a:ea typeface="+mn-ea"/>
                <a:cs typeface="+mn-cs"/>
              </a:rPr>
              <a:t> more confident about their audiology skills, and awareness raising training is provided to Educational Psychologists.  As an Educational Audiologist, Wendy is in a stronger position to provide strategic advice to the restructured authority, particularly following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hearing screening. Personally, her studies have also made her a more reflective practitioner.  The Educational Audiology role has become an essential link for families who are dealing with many professionals to help them make sense of all the support and to empower them to help their own child’s development.  Most importantly, parents are beginning to notice and appreciate the joined-up working.</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2EEF73-4A12-4A26-8669-EFE2074A2961}" type="slidenum">
              <a:rPr lang="en-US" smtClean="0"/>
              <a:t>10</a:t>
            </a:fld>
            <a:endParaRPr lang="en-US"/>
          </a:p>
        </p:txBody>
      </p:sp>
    </p:spTree>
    <p:extLst>
      <p:ext uri="{BB962C8B-B14F-4D97-AF65-F5344CB8AC3E}">
        <p14:creationId xmlns:p14="http://schemas.microsoft.com/office/powerpoint/2010/main" val="100328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AAC2-6939-4475-BA17-0FE4F80EF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0281F0-A08C-468C-81A0-AC75D313A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A4F8B-FF5C-4DB4-99D0-B1E5198C9530}"/>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5" name="Footer Placeholder 4">
            <a:extLst>
              <a:ext uri="{FF2B5EF4-FFF2-40B4-BE49-F238E27FC236}">
                <a16:creationId xmlns:a16="http://schemas.microsoft.com/office/drawing/2014/main" id="{1C30B204-8C99-4948-8037-BED623A19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E6104-D760-4C57-9D3C-909A5EC25875}"/>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136009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E67E-0349-4835-A152-9EC9D601CB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2EE0D5-29BB-4D44-A53B-AD4A002E64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9E967-C6B9-4349-9D16-8B0080789145}"/>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5" name="Footer Placeholder 4">
            <a:extLst>
              <a:ext uri="{FF2B5EF4-FFF2-40B4-BE49-F238E27FC236}">
                <a16:creationId xmlns:a16="http://schemas.microsoft.com/office/drawing/2014/main" id="{33E92F84-79B7-453F-9225-7E898967A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905D5-15A6-4D8F-A10B-439C04A2D031}"/>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229688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15E15-2E8C-49AF-A3E2-0BF60BE239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135C07-0790-4DE7-978E-E6E570611A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8A300-84BD-4011-8A52-8F8CF9485930}"/>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5" name="Footer Placeholder 4">
            <a:extLst>
              <a:ext uri="{FF2B5EF4-FFF2-40B4-BE49-F238E27FC236}">
                <a16:creationId xmlns:a16="http://schemas.microsoft.com/office/drawing/2014/main" id="{C200BD08-1B84-4596-A1BB-12FF6A5598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41ADD-AAA1-4062-ACFF-59DDCA067492}"/>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213407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5EEB-9A42-4C35-BF08-8504813745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3B6F1-FC22-4959-B1B5-BE19C7726F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ECF898-AC18-4676-962E-D1BFDEACCE2B}"/>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5" name="Footer Placeholder 4">
            <a:extLst>
              <a:ext uri="{FF2B5EF4-FFF2-40B4-BE49-F238E27FC236}">
                <a16:creationId xmlns:a16="http://schemas.microsoft.com/office/drawing/2014/main" id="{4103B8F1-998C-4074-9789-C74E71400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32FD6A-4CD4-4897-A4F5-608E006FAE26}"/>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162058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35AE-3D05-4D35-BDD9-F06FE1415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C84182-63B5-41FA-86FD-8BD72D922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C0F653-CC90-4712-87F5-8C3FB223EB3B}"/>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5" name="Footer Placeholder 4">
            <a:extLst>
              <a:ext uri="{FF2B5EF4-FFF2-40B4-BE49-F238E27FC236}">
                <a16:creationId xmlns:a16="http://schemas.microsoft.com/office/drawing/2014/main" id="{0D3B1783-5FAC-4E73-9BF8-8890B500D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19941A-2BD5-4D7B-8CAB-234A9B4F1B1B}"/>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371849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D96A-4AB6-4C70-BE0F-7DF88C91BA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B90024-8567-40F2-AC32-3BC1455B62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89563-D292-40A2-AA2F-335AE49F53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54773F-E15C-4D2A-8177-7B9B1F4222D9}"/>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6" name="Footer Placeholder 5">
            <a:extLst>
              <a:ext uri="{FF2B5EF4-FFF2-40B4-BE49-F238E27FC236}">
                <a16:creationId xmlns:a16="http://schemas.microsoft.com/office/drawing/2014/main" id="{A9736717-B030-4541-B4DB-0AD88801C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CFEB7-D401-474B-AE2B-25CA93D12DA9}"/>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113048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BFE6-1F0E-4A85-AEB0-01FEF8E221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6340D2-C10F-4B81-89AF-3A4EAB15DF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1CC3FB-43BE-4B00-B306-1AF68C19B2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AACA6F-F4D8-4DF2-AEDE-0316BB66E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8F9538-183E-4857-A4F3-D6F4DAF18B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DFA831-A939-4867-B2CC-18302FA5F1F1}"/>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8" name="Footer Placeholder 7">
            <a:extLst>
              <a:ext uri="{FF2B5EF4-FFF2-40B4-BE49-F238E27FC236}">
                <a16:creationId xmlns:a16="http://schemas.microsoft.com/office/drawing/2014/main" id="{B95F3064-2E13-4774-93AF-68BB65E89E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529D83-9C00-4FD7-BD98-055158FD9255}"/>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302389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62C9-C7B6-452B-A100-D87846BBC3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67F466-DDD6-455D-870D-8ECB549D31F6}"/>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4" name="Footer Placeholder 3">
            <a:extLst>
              <a:ext uri="{FF2B5EF4-FFF2-40B4-BE49-F238E27FC236}">
                <a16:creationId xmlns:a16="http://schemas.microsoft.com/office/drawing/2014/main" id="{77D2A6D6-E64F-4B51-B72C-64A4552894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5B1D05-C74D-4E6E-8884-A3E99C622263}"/>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140119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46E75E-0C3A-4DEC-AB57-2F0A414ED263}"/>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3" name="Footer Placeholder 2">
            <a:extLst>
              <a:ext uri="{FF2B5EF4-FFF2-40B4-BE49-F238E27FC236}">
                <a16:creationId xmlns:a16="http://schemas.microsoft.com/office/drawing/2014/main" id="{C542FA98-4955-434E-AF86-297FB009CD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D1A14D-48BB-45F0-9253-221E8D562E05}"/>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331326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1A9D-23FA-40CD-B582-C86B1B282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F6B793-C32B-4415-BA9A-236E34341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348D28-75D4-46EE-BCE9-5B19D4938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0CD5A5-0945-4A25-89B7-BA32A7AFDB46}"/>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6" name="Footer Placeholder 5">
            <a:extLst>
              <a:ext uri="{FF2B5EF4-FFF2-40B4-BE49-F238E27FC236}">
                <a16:creationId xmlns:a16="http://schemas.microsoft.com/office/drawing/2014/main" id="{95CCE879-83AF-4535-9B98-75FD870665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2701D7-CB06-428B-A851-9F67CA26FF14}"/>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30447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F96D-E4A1-443E-BAF1-20791CDC2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2BF020-D251-4B69-89EF-924419A87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D1B06A-E7A4-48DC-AAB5-4D7A14FAF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805309-47FE-4952-A0A3-73F29A82F95F}"/>
              </a:ext>
            </a:extLst>
          </p:cNvPr>
          <p:cNvSpPr>
            <a:spLocks noGrp="1"/>
          </p:cNvSpPr>
          <p:nvPr>
            <p:ph type="dt" sz="half" idx="10"/>
          </p:nvPr>
        </p:nvSpPr>
        <p:spPr/>
        <p:txBody>
          <a:bodyPr/>
          <a:lstStyle/>
          <a:p>
            <a:fld id="{EE605DE3-8AC6-40E8-9490-49CF95A6A64A}" type="datetimeFigureOut">
              <a:rPr lang="en-GB" smtClean="0"/>
              <a:t>23/11/2018</a:t>
            </a:fld>
            <a:endParaRPr lang="en-GB"/>
          </a:p>
        </p:txBody>
      </p:sp>
      <p:sp>
        <p:nvSpPr>
          <p:cNvPr id="6" name="Footer Placeholder 5">
            <a:extLst>
              <a:ext uri="{FF2B5EF4-FFF2-40B4-BE49-F238E27FC236}">
                <a16:creationId xmlns:a16="http://schemas.microsoft.com/office/drawing/2014/main" id="{19AFD6E7-148D-4E09-BA08-A0FA5AFBD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A5A1D8-67AC-4AAB-8F6F-DDCBF557434E}"/>
              </a:ext>
            </a:extLst>
          </p:cNvPr>
          <p:cNvSpPr>
            <a:spLocks noGrp="1"/>
          </p:cNvSpPr>
          <p:nvPr>
            <p:ph type="sldNum" sz="quarter" idx="12"/>
          </p:nvPr>
        </p:nvSpPr>
        <p:spPr/>
        <p:txBody>
          <a:bodyPr/>
          <a:lstStyle/>
          <a:p>
            <a:fld id="{AB53740D-6155-40D4-843B-79DF869CA14B}" type="slidenum">
              <a:rPr lang="en-GB" smtClean="0"/>
              <a:t>‹#›</a:t>
            </a:fld>
            <a:endParaRPr lang="en-GB"/>
          </a:p>
        </p:txBody>
      </p:sp>
    </p:spTree>
    <p:extLst>
      <p:ext uri="{BB962C8B-B14F-4D97-AF65-F5344CB8AC3E}">
        <p14:creationId xmlns:p14="http://schemas.microsoft.com/office/powerpoint/2010/main" val="1993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A8DB54-B813-47BB-AC23-65B1BD348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EDCC67-FFAC-4E2D-85AA-72E56ECB8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7AD709-60DD-4A95-9B43-C366B04FD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05DE3-8AC6-40E8-9490-49CF95A6A64A}" type="datetimeFigureOut">
              <a:rPr lang="en-GB" smtClean="0"/>
              <a:t>23/11/2018</a:t>
            </a:fld>
            <a:endParaRPr lang="en-GB"/>
          </a:p>
        </p:txBody>
      </p:sp>
      <p:sp>
        <p:nvSpPr>
          <p:cNvPr id="5" name="Footer Placeholder 4">
            <a:extLst>
              <a:ext uri="{FF2B5EF4-FFF2-40B4-BE49-F238E27FC236}">
                <a16:creationId xmlns:a16="http://schemas.microsoft.com/office/drawing/2014/main" id="{5F1DEA7D-84A3-4883-ADC2-3A0AE36C6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894705-EA93-41E3-BB95-C49328FA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3740D-6155-40D4-843B-79DF869CA14B}" type="slidenum">
              <a:rPr lang="en-GB" smtClean="0"/>
              <a:t>‹#›</a:t>
            </a:fld>
            <a:endParaRPr lang="en-GB"/>
          </a:p>
        </p:txBody>
      </p:sp>
    </p:spTree>
    <p:extLst>
      <p:ext uri="{BB962C8B-B14F-4D97-AF65-F5344CB8AC3E}">
        <p14:creationId xmlns:p14="http://schemas.microsoft.com/office/powerpoint/2010/main" val="161916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aryhare.org.uk/professional-courses/postgraduate-courses" TargetMode="External"/><Relationship Id="rId7" Type="http://schemas.openxmlformats.org/officeDocument/2006/relationships/image" Target="../media/image23.tif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p.viney@maryhare.org.uk" TargetMode="External"/><Relationship Id="rId5" Type="http://schemas.openxmlformats.org/officeDocument/2006/relationships/hyperlink" Target="mailto:courses@maryhare.org.uk" TargetMode="External"/><Relationship Id="rId4" Type="http://schemas.openxmlformats.org/officeDocument/2006/relationships/hyperlink" Target="http://www.herts.ac.uk/apply/schools-of-study/education/partnerships-in-education/uk-education-partner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tif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maryhare.org.uk/professional-courses/postgraduate-courses" TargetMode="External"/><Relationship Id="rId5" Type="http://schemas.openxmlformats.org/officeDocument/2006/relationships/hyperlink" Target="http://www.herts.ac.uk/apply/schools-of-study/education/partnerships-in-education/uk-education-partners" TargetMode="External"/><Relationship Id="rId4" Type="http://schemas.openxmlformats.org/officeDocument/2006/relationships/hyperlink" Target="mailto:j.rosenberg@maryhare.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educational-audiologists.org.uk/document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6679" y="419998"/>
            <a:ext cx="9144000" cy="2387600"/>
          </a:xfrm>
        </p:spPr>
        <p:txBody>
          <a:bodyPr/>
          <a:lstStyle/>
          <a:p>
            <a:r>
              <a:rPr lang="en-GB" b="1" dirty="0"/>
              <a:t>Educational Audiology</a:t>
            </a:r>
            <a:br>
              <a:rPr lang="en-GB" b="1" dirty="0"/>
            </a:br>
            <a:r>
              <a:rPr lang="en-GB" b="1" dirty="0"/>
              <a:t>Value and Role  - Lecture 1</a:t>
            </a:r>
            <a:endParaRPr lang="en-US" b="1" dirty="0"/>
          </a:p>
        </p:txBody>
      </p:sp>
      <p:sp>
        <p:nvSpPr>
          <p:cNvPr id="3" name="Subtitle 2"/>
          <p:cNvSpPr>
            <a:spLocks noGrp="1"/>
          </p:cNvSpPr>
          <p:nvPr>
            <p:ph type="subTitle" idx="1"/>
          </p:nvPr>
        </p:nvSpPr>
        <p:spPr>
          <a:xfrm>
            <a:off x="1086679" y="2807598"/>
            <a:ext cx="10071651" cy="4050402"/>
          </a:xfrm>
        </p:spPr>
        <p:txBody>
          <a:bodyPr vert="horz" lIns="91440" tIns="45720" rIns="91440" bIns="45720" rtlCol="0" anchor="t">
            <a:normAutofit/>
          </a:bodyPr>
          <a:lstStyle/>
          <a:p>
            <a:r>
              <a:rPr lang="en-GB" sz="2200" dirty="0"/>
              <a:t>‘BSA Grow’ Online Course brought to you by:</a:t>
            </a:r>
          </a:p>
          <a:p>
            <a:r>
              <a:rPr lang="en-GB" sz="2200" dirty="0"/>
              <a:t>British Association of Educational Audiologists (BAEA) NEC</a:t>
            </a:r>
          </a:p>
          <a:p>
            <a:r>
              <a:rPr lang="en-GB" sz="2200" dirty="0"/>
              <a:t>Paediatric Audiology interest Group (PAIG), BSA</a:t>
            </a:r>
          </a:p>
          <a:p>
            <a:endParaRPr lang="en-GB" sz="2200" dirty="0"/>
          </a:p>
          <a:p>
            <a:endParaRPr lang="en-GB" sz="2200" dirty="0"/>
          </a:p>
          <a:p>
            <a:endParaRPr lang="en-GB" sz="2200" dirty="0"/>
          </a:p>
          <a:p>
            <a:pPr algn="l">
              <a:lnSpc>
                <a:spcPct val="100000"/>
              </a:lnSpc>
              <a:spcBef>
                <a:spcPts val="0"/>
              </a:spcBef>
            </a:pPr>
            <a:r>
              <a:rPr lang="en-GB" sz="1500" i="1" dirty="0"/>
              <a:t>Dr Joy F Rosenberg</a:t>
            </a:r>
            <a:endParaRPr lang="en-GB" sz="1500" dirty="0"/>
          </a:p>
          <a:p>
            <a:pPr algn="l">
              <a:lnSpc>
                <a:spcPct val="100000"/>
              </a:lnSpc>
              <a:spcBef>
                <a:spcPts val="0"/>
              </a:spcBef>
            </a:pPr>
            <a:r>
              <a:rPr lang="en-GB" sz="1500" i="1" dirty="0"/>
              <a:t>Mary Hare partnered with University of Hertfordshire</a:t>
            </a:r>
            <a:endParaRPr lang="en-GB" sz="1500" dirty="0"/>
          </a:p>
          <a:p>
            <a:endParaRPr lang="en-GB" sz="2200" dirty="0"/>
          </a:p>
          <a:p>
            <a:endParaRPr lang="en-US" sz="2200" dirty="0"/>
          </a:p>
        </p:txBody>
      </p:sp>
      <p:pic>
        <p:nvPicPr>
          <p:cNvPr id="4" name="Picture 3">
            <a:extLst>
              <a:ext uri="{FF2B5EF4-FFF2-40B4-BE49-F238E27FC236}">
                <a16:creationId xmlns:a16="http://schemas.microsoft.com/office/drawing/2014/main" id="{071DBDBC-8437-4956-A5CE-3DC184CA3593}"/>
              </a:ext>
            </a:extLst>
          </p:cNvPr>
          <p:cNvPicPr>
            <a:picLocks noChangeAspect="1"/>
          </p:cNvPicPr>
          <p:nvPr/>
        </p:nvPicPr>
        <p:blipFill rotWithShape="1">
          <a:blip r:embed="rId3"/>
          <a:srcRect l="14202" t="10193" r="52606" b="76751"/>
          <a:stretch/>
        </p:blipFill>
        <p:spPr>
          <a:xfrm>
            <a:off x="106019" y="0"/>
            <a:ext cx="4046707" cy="894945"/>
          </a:xfrm>
          <a:prstGeom prst="rect">
            <a:avLst/>
          </a:prstGeom>
          <a:ln w="28575">
            <a:solidFill>
              <a:schemeClr val="bg1"/>
            </a:solidFill>
          </a:ln>
        </p:spPr>
      </p:pic>
      <p:pic>
        <p:nvPicPr>
          <p:cNvPr id="5" name="Picture 4">
            <a:extLst>
              <a:ext uri="{FF2B5EF4-FFF2-40B4-BE49-F238E27FC236}">
                <a16:creationId xmlns:a16="http://schemas.microsoft.com/office/drawing/2014/main" id="{2F1CDD05-D1C1-4FD3-AD12-5498116BBEDA}"/>
              </a:ext>
            </a:extLst>
          </p:cNvPr>
          <p:cNvPicPr>
            <a:picLocks noChangeAspect="1"/>
          </p:cNvPicPr>
          <p:nvPr/>
        </p:nvPicPr>
        <p:blipFill rotWithShape="1">
          <a:blip r:embed="rId4"/>
          <a:srcRect l="39523" t="12449" r="40669" b="74694"/>
          <a:stretch/>
        </p:blipFill>
        <p:spPr>
          <a:xfrm>
            <a:off x="8988356" y="69803"/>
            <a:ext cx="3203643" cy="1169180"/>
          </a:xfrm>
          <a:prstGeom prst="rect">
            <a:avLst/>
          </a:prstGeom>
        </p:spPr>
      </p:pic>
      <p:pic>
        <p:nvPicPr>
          <p:cNvPr id="7" name="Picture 6">
            <a:extLst>
              <a:ext uri="{FF2B5EF4-FFF2-40B4-BE49-F238E27FC236}">
                <a16:creationId xmlns:a16="http://schemas.microsoft.com/office/drawing/2014/main" id="{55B836C0-9613-4ABB-86D4-9095430A2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7119" y="4823791"/>
            <a:ext cx="703433" cy="870782"/>
          </a:xfrm>
          <a:prstGeom prst="rect">
            <a:avLst/>
          </a:prstGeom>
        </p:spPr>
      </p:pic>
      <p:pic>
        <p:nvPicPr>
          <p:cNvPr id="9" name="Picture 8">
            <a:extLst>
              <a:ext uri="{FF2B5EF4-FFF2-40B4-BE49-F238E27FC236}">
                <a16:creationId xmlns:a16="http://schemas.microsoft.com/office/drawing/2014/main" id="{608F1751-B132-45B7-8E5D-F8486B2DE8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1584" y="5075583"/>
            <a:ext cx="2152767" cy="553761"/>
          </a:xfrm>
          <a:prstGeom prst="rect">
            <a:avLst/>
          </a:prstGeom>
        </p:spPr>
      </p:pic>
    </p:spTree>
    <p:extLst>
      <p:ext uri="{BB962C8B-B14F-4D97-AF65-F5344CB8AC3E}">
        <p14:creationId xmlns:p14="http://schemas.microsoft.com/office/powerpoint/2010/main" val="368394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15" y="169705"/>
            <a:ext cx="10515600" cy="1325563"/>
          </a:xfrm>
        </p:spPr>
        <p:txBody>
          <a:bodyPr/>
          <a:lstStyle/>
          <a:p>
            <a:pPr algn="ctr"/>
            <a:r>
              <a:rPr lang="en-GB" b="1" dirty="0"/>
              <a:t>BAEA statement:</a:t>
            </a:r>
            <a:br>
              <a:rPr lang="en-GB" b="1" dirty="0"/>
            </a:br>
            <a:r>
              <a:rPr lang="en-GB" b="1" dirty="0"/>
              <a:t>Ed </a:t>
            </a:r>
            <a:r>
              <a:rPr lang="en-GB" b="1" dirty="0" err="1"/>
              <a:t>Auds</a:t>
            </a:r>
            <a:r>
              <a:rPr lang="en-GB" b="1" dirty="0"/>
              <a:t> Adding value</a:t>
            </a:r>
          </a:p>
        </p:txBody>
      </p:sp>
      <p:sp>
        <p:nvSpPr>
          <p:cNvPr id="5" name="Content Placeholder 4"/>
          <p:cNvSpPr>
            <a:spLocks noGrp="1"/>
          </p:cNvSpPr>
          <p:nvPr>
            <p:ph idx="1"/>
          </p:nvPr>
        </p:nvSpPr>
        <p:spPr>
          <a:xfrm>
            <a:off x="1389888" y="1600200"/>
            <a:ext cx="9875520" cy="5141168"/>
          </a:xfrm>
        </p:spPr>
        <p:txBody>
          <a:bodyPr>
            <a:normAutofit/>
          </a:bodyPr>
          <a:lstStyle/>
          <a:p>
            <a:r>
              <a:rPr lang="en-GB" dirty="0"/>
              <a:t>Unique combo of knowledge and skills (</a:t>
            </a:r>
            <a:r>
              <a:rPr lang="en-GB" i="1" dirty="0"/>
              <a:t>e.g., </a:t>
            </a:r>
            <a:r>
              <a:rPr lang="en-GB" dirty="0"/>
              <a:t>language and auditory skills development; speech discrimination; speech, room and psycho-acoustics; assistive technology: radio aids, </a:t>
            </a:r>
            <a:r>
              <a:rPr lang="en-GB" dirty="0" err="1"/>
              <a:t>soundfield</a:t>
            </a:r>
            <a:r>
              <a:rPr lang="en-GB" dirty="0"/>
              <a:t> systems, hearing aids and auditory implants/ implanted aids.) </a:t>
            </a:r>
          </a:p>
          <a:p>
            <a:r>
              <a:rPr lang="en-GB" dirty="0"/>
              <a:t>Interplay of listening and technology with child development</a:t>
            </a:r>
          </a:p>
          <a:p>
            <a:r>
              <a:rPr lang="en-GB" dirty="0"/>
              <a:t>Unique liaison between Health and Education</a:t>
            </a:r>
          </a:p>
          <a:p>
            <a:r>
              <a:rPr lang="en-GB" dirty="0"/>
              <a:t>Working routinely across age range of birth to 25 years</a:t>
            </a:r>
          </a:p>
          <a:p>
            <a:r>
              <a:rPr lang="en-GB" dirty="0"/>
              <a:t>Considered ‘essential’ by many services </a:t>
            </a:r>
          </a:p>
          <a:p>
            <a:r>
              <a:rPr lang="en-GB" dirty="0"/>
              <a:t>As a </a:t>
            </a:r>
            <a:r>
              <a:rPr lang="en-GB" b="1" dirty="0"/>
              <a:t>minimum </a:t>
            </a:r>
            <a:r>
              <a:rPr lang="en-GB" dirty="0"/>
              <a:t>every service should have provision of an Ed </a:t>
            </a:r>
            <a:r>
              <a:rPr lang="en-GB" dirty="0" err="1"/>
              <a:t>Aud</a:t>
            </a:r>
            <a:r>
              <a:rPr lang="en-GB" dirty="0"/>
              <a:t> for all CYPs with severe or profound hearing loss. </a:t>
            </a:r>
          </a:p>
        </p:txBody>
      </p:sp>
    </p:spTree>
    <p:extLst>
      <p:ext uri="{BB962C8B-B14F-4D97-AF65-F5344CB8AC3E}">
        <p14:creationId xmlns:p14="http://schemas.microsoft.com/office/powerpoint/2010/main" val="230163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34" y="274637"/>
            <a:ext cx="10515600" cy="1325563"/>
          </a:xfrm>
        </p:spPr>
        <p:txBody>
          <a:bodyPr/>
          <a:lstStyle/>
          <a:p>
            <a:pPr algn="ctr"/>
            <a:r>
              <a:rPr lang="en-GB" b="1" dirty="0"/>
              <a:t>Value of Ed </a:t>
            </a:r>
            <a:r>
              <a:rPr lang="en-GB" b="1" dirty="0" err="1"/>
              <a:t>Aud</a:t>
            </a:r>
            <a:r>
              <a:rPr lang="en-GB" b="1" dirty="0"/>
              <a:t> role</a:t>
            </a:r>
            <a:br>
              <a:rPr lang="en-GB" b="1" dirty="0"/>
            </a:br>
            <a:r>
              <a:rPr lang="en-GB" b="1" dirty="0"/>
              <a:t>Graduates’ perspectives</a:t>
            </a:r>
          </a:p>
        </p:txBody>
      </p:sp>
      <p:sp>
        <p:nvSpPr>
          <p:cNvPr id="5" name="Content Placeholder 4"/>
          <p:cNvSpPr>
            <a:spLocks noGrp="1"/>
          </p:cNvSpPr>
          <p:nvPr>
            <p:ph idx="1"/>
          </p:nvPr>
        </p:nvSpPr>
        <p:spPr>
          <a:xfrm>
            <a:off x="914400" y="1600200"/>
            <a:ext cx="10301288" cy="5141168"/>
          </a:xfrm>
        </p:spPr>
        <p:txBody>
          <a:bodyPr>
            <a:normAutofit/>
          </a:bodyPr>
          <a:lstStyle/>
          <a:p>
            <a:pPr lvl="0"/>
            <a:r>
              <a:rPr lang="en-GB" dirty="0"/>
              <a:t>“Being on the Ed </a:t>
            </a:r>
            <a:r>
              <a:rPr lang="en-GB" dirty="0" err="1"/>
              <a:t>Aud</a:t>
            </a:r>
            <a:r>
              <a:rPr lang="en-GB" dirty="0"/>
              <a:t> course has opened more avenues and doors than I could have done with my previous training alone, having worked in the field for many years.” </a:t>
            </a:r>
          </a:p>
          <a:p>
            <a:pPr lvl="0"/>
            <a:r>
              <a:rPr lang="en-GB" dirty="0"/>
              <a:t>The most valuable have been :</a:t>
            </a:r>
          </a:p>
          <a:p>
            <a:pPr marL="457200" lvl="1" indent="0">
              <a:buNone/>
            </a:pPr>
            <a:r>
              <a:rPr lang="en-GB" sz="2800" dirty="0"/>
              <a:t>1.  Cost savings </a:t>
            </a:r>
          </a:p>
          <a:p>
            <a:pPr lvl="2">
              <a:buFont typeface="Courier New" panose="02070309020205020404" pitchFamily="49" charset="0"/>
              <a:buChar char="o"/>
            </a:pPr>
            <a:r>
              <a:rPr lang="en-GB" sz="2800" dirty="0"/>
              <a:t>More collaboration on suitable purchases, networking with manufacturers and clinical audiologists</a:t>
            </a:r>
          </a:p>
          <a:p>
            <a:pPr lvl="2">
              <a:buFont typeface="Courier New" panose="02070309020205020404" pitchFamily="49" charset="0"/>
              <a:buChar char="o"/>
            </a:pPr>
            <a:r>
              <a:rPr lang="en-GB" sz="2800" dirty="0"/>
              <a:t>In-house training – upskilling and cascading</a:t>
            </a:r>
          </a:p>
          <a:p>
            <a:pPr marL="914400" lvl="2" indent="0">
              <a:buNone/>
            </a:pPr>
            <a:endParaRPr lang="en-GB" dirty="0"/>
          </a:p>
          <a:p>
            <a:pPr marL="914400" lvl="2" indent="0">
              <a:buNone/>
            </a:pPr>
            <a:endParaRPr lang="en-GB" dirty="0"/>
          </a:p>
          <a:p>
            <a:pPr marL="914400" lvl="2" indent="0">
              <a:buNone/>
            </a:pPr>
            <a:r>
              <a:rPr lang="en-GB" dirty="0"/>
              <a:t>And……</a:t>
            </a:r>
          </a:p>
          <a:p>
            <a:endParaRPr lang="en-GB" dirty="0"/>
          </a:p>
        </p:txBody>
      </p:sp>
    </p:spTree>
    <p:extLst>
      <p:ext uri="{BB962C8B-B14F-4D97-AF65-F5344CB8AC3E}">
        <p14:creationId xmlns:p14="http://schemas.microsoft.com/office/powerpoint/2010/main" val="281917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274637"/>
            <a:ext cx="10515600" cy="1325563"/>
          </a:xfrm>
        </p:spPr>
        <p:txBody>
          <a:bodyPr/>
          <a:lstStyle/>
          <a:p>
            <a:r>
              <a:rPr lang="en-GB" b="1" dirty="0"/>
              <a:t>Graduates perspectives (cont’d)</a:t>
            </a:r>
          </a:p>
        </p:txBody>
      </p:sp>
      <p:sp>
        <p:nvSpPr>
          <p:cNvPr id="5" name="Content Placeholder 4"/>
          <p:cNvSpPr>
            <a:spLocks noGrp="1"/>
          </p:cNvSpPr>
          <p:nvPr>
            <p:ph idx="1"/>
          </p:nvPr>
        </p:nvSpPr>
        <p:spPr>
          <a:xfrm>
            <a:off x="1366838" y="1187028"/>
            <a:ext cx="9977438" cy="5141168"/>
          </a:xfrm>
        </p:spPr>
        <p:txBody>
          <a:bodyPr>
            <a:normAutofit/>
          </a:bodyPr>
          <a:lstStyle/>
          <a:p>
            <a:pPr marL="0" lvl="0" indent="0">
              <a:buNone/>
            </a:pPr>
            <a:r>
              <a:rPr lang="en-GB" dirty="0"/>
              <a:t>2.  Ed </a:t>
            </a:r>
            <a:r>
              <a:rPr lang="en-GB" dirty="0" err="1"/>
              <a:t>Aud</a:t>
            </a:r>
            <a:r>
              <a:rPr lang="en-GB" dirty="0"/>
              <a:t> provides better outcomes for children, young people and families due to</a:t>
            </a:r>
          </a:p>
          <a:p>
            <a:pPr lvl="2"/>
            <a:r>
              <a:rPr lang="en-GB" sz="2400" dirty="0">
                <a:solidFill>
                  <a:srgbClr val="FF0000"/>
                </a:solidFill>
              </a:rPr>
              <a:t>Liaison with Health </a:t>
            </a:r>
          </a:p>
          <a:p>
            <a:pPr lvl="3"/>
            <a:r>
              <a:rPr lang="en-GB" sz="2200" dirty="0"/>
              <a:t>Benefits collaborative technology fit validation</a:t>
            </a:r>
          </a:p>
          <a:p>
            <a:pPr lvl="3"/>
            <a:r>
              <a:rPr lang="en-GB" sz="2200" dirty="0"/>
              <a:t>Audiologist ‘on the literacy team’  </a:t>
            </a:r>
            <a:r>
              <a:rPr lang="en-GB" dirty="0"/>
              <a:t>(</a:t>
            </a:r>
            <a:r>
              <a:rPr lang="en-GB" dirty="0" err="1"/>
              <a:t>KEnglish</a:t>
            </a:r>
            <a:r>
              <a:rPr lang="en-GB" dirty="0"/>
              <a:t> 2012, </a:t>
            </a:r>
            <a:r>
              <a:rPr lang="en-GB" dirty="0" err="1"/>
              <a:t>Cflexer</a:t>
            </a:r>
            <a:r>
              <a:rPr lang="en-GB" dirty="0"/>
              <a:t> 2016) by virtue of hearing instruments opening doorway to the brain with speech and language development supporting literacy</a:t>
            </a:r>
          </a:p>
          <a:p>
            <a:pPr lvl="2"/>
            <a:r>
              <a:rPr lang="en-GB" sz="2400" dirty="0">
                <a:solidFill>
                  <a:srgbClr val="FF0000"/>
                </a:solidFill>
              </a:rPr>
              <a:t>Expertise and deeper knowledge </a:t>
            </a:r>
          </a:p>
          <a:p>
            <a:pPr lvl="3"/>
            <a:r>
              <a:rPr lang="en-GB" sz="2400" dirty="0"/>
              <a:t>Source for parents, </a:t>
            </a:r>
            <a:r>
              <a:rPr lang="en-GB" sz="2400" dirty="0" err="1"/>
              <a:t>ToDs</a:t>
            </a:r>
            <a:r>
              <a:rPr lang="en-GB" sz="2400" dirty="0"/>
              <a:t> and Health; builds team confidence</a:t>
            </a:r>
          </a:p>
          <a:p>
            <a:pPr lvl="3"/>
            <a:r>
              <a:rPr lang="en-GB" sz="2400" dirty="0"/>
              <a:t>Functional view aetiological impact such as ANSD</a:t>
            </a:r>
          </a:p>
          <a:p>
            <a:pPr lvl="3"/>
            <a:r>
              <a:rPr lang="en-GB" sz="2400" dirty="0"/>
              <a:t>Technology – radio aids and sound field, verification and relationship to speech perception and functional hearing</a:t>
            </a:r>
          </a:p>
          <a:p>
            <a:pPr lvl="2"/>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99196"/>
            <a:ext cx="2286000" cy="3429000"/>
          </a:xfrm>
          <a:prstGeom prst="rect">
            <a:avLst/>
          </a:prstGeom>
        </p:spPr>
      </p:pic>
    </p:spTree>
    <p:extLst>
      <p:ext uri="{BB962C8B-B14F-4D97-AF65-F5344CB8AC3E}">
        <p14:creationId xmlns:p14="http://schemas.microsoft.com/office/powerpoint/2010/main" val="81343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F97F-41FB-475A-9364-B11254E2E65D}"/>
              </a:ext>
            </a:extLst>
          </p:cNvPr>
          <p:cNvSpPr>
            <a:spLocks noGrp="1"/>
          </p:cNvSpPr>
          <p:nvPr>
            <p:ph type="title"/>
          </p:nvPr>
        </p:nvSpPr>
        <p:spPr/>
        <p:txBody>
          <a:bodyPr/>
          <a:lstStyle/>
          <a:p>
            <a:r>
              <a:rPr lang="en-GB" dirty="0"/>
              <a:t>Graduates’ Perspective</a:t>
            </a:r>
          </a:p>
        </p:txBody>
      </p:sp>
      <p:sp>
        <p:nvSpPr>
          <p:cNvPr id="3" name="Content Placeholder 2">
            <a:extLst>
              <a:ext uri="{FF2B5EF4-FFF2-40B4-BE49-F238E27FC236}">
                <a16:creationId xmlns:a16="http://schemas.microsoft.com/office/drawing/2014/main" id="{120C8009-4F2A-4231-87DD-A30CAD3132FD}"/>
              </a:ext>
            </a:extLst>
          </p:cNvPr>
          <p:cNvSpPr>
            <a:spLocks noGrp="1"/>
          </p:cNvSpPr>
          <p:nvPr>
            <p:ph idx="1"/>
          </p:nvPr>
        </p:nvSpPr>
        <p:spPr/>
        <p:txBody>
          <a:bodyPr>
            <a:normAutofit/>
          </a:bodyPr>
          <a:lstStyle/>
          <a:p>
            <a:pPr marL="0" indent="0">
              <a:buNone/>
            </a:pPr>
            <a:r>
              <a:rPr lang="en-US" dirty="0"/>
              <a:t>3. Skilled and  knowledgeable instructors guide learning of clear practical activities and coursework which was very applicable It enabled me to do my job well and reminded me about all the parts of the job I really enjoy.</a:t>
            </a:r>
          </a:p>
          <a:p>
            <a:endParaRPr lang="en-GB" dirty="0"/>
          </a:p>
        </p:txBody>
      </p:sp>
      <p:pic>
        <p:nvPicPr>
          <p:cNvPr id="4" name="Picture 3">
            <a:extLst>
              <a:ext uri="{FF2B5EF4-FFF2-40B4-BE49-F238E27FC236}">
                <a16:creationId xmlns:a16="http://schemas.microsoft.com/office/drawing/2014/main" id="{A6E88BA6-F1D6-4D99-9B44-7E7011CC1C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728"/>
          <a:stretch/>
        </p:blipFill>
        <p:spPr>
          <a:xfrm>
            <a:off x="4865837" y="3089554"/>
            <a:ext cx="3519406" cy="3222346"/>
          </a:xfrm>
          <a:prstGeom prst="rect">
            <a:avLst/>
          </a:prstGeom>
        </p:spPr>
      </p:pic>
    </p:spTree>
    <p:extLst>
      <p:ext uri="{BB962C8B-B14F-4D97-AF65-F5344CB8AC3E}">
        <p14:creationId xmlns:p14="http://schemas.microsoft.com/office/powerpoint/2010/main" val="246558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648" y="481805"/>
            <a:ext cx="10515600" cy="1325563"/>
          </a:xfrm>
        </p:spPr>
        <p:txBody>
          <a:bodyPr/>
          <a:lstStyle/>
          <a:p>
            <a:r>
              <a:rPr lang="en-GB" b="1" dirty="0"/>
              <a:t>Educational Audiology graduates</a:t>
            </a:r>
            <a:endParaRPr lang="en-US" b="1" dirty="0"/>
          </a:p>
        </p:txBody>
      </p:sp>
      <p:sp>
        <p:nvSpPr>
          <p:cNvPr id="3" name="Content Placeholder 2"/>
          <p:cNvSpPr>
            <a:spLocks noGrp="1"/>
          </p:cNvSpPr>
          <p:nvPr>
            <p:ph sz="half" idx="1"/>
          </p:nvPr>
        </p:nvSpPr>
        <p:spPr/>
        <p:txBody>
          <a:bodyPr>
            <a:normAutofit fontScale="92500" lnSpcReduction="10000"/>
          </a:bodyPr>
          <a:lstStyle/>
          <a:p>
            <a:pPr lvl="1"/>
            <a:endParaRPr lang="en-GB" dirty="0"/>
          </a:p>
          <a:p>
            <a:pPr lvl="1"/>
            <a:endParaRPr lang="en-US" dirty="0"/>
          </a:p>
        </p:txBody>
      </p:sp>
      <p:sp>
        <p:nvSpPr>
          <p:cNvPr id="4" name="Content Placeholder 3"/>
          <p:cNvSpPr>
            <a:spLocks noGrp="1"/>
          </p:cNvSpPr>
          <p:nvPr>
            <p:ph sz="half" idx="2"/>
          </p:nvPr>
        </p:nvSpPr>
        <p:spPr>
          <a:xfrm>
            <a:off x="5514974" y="1825625"/>
            <a:ext cx="6443663" cy="4351338"/>
          </a:xfrm>
        </p:spPr>
        <p:txBody>
          <a:bodyPr>
            <a:normAutofit fontScale="92500" lnSpcReduction="10000"/>
          </a:bodyPr>
          <a:lstStyle/>
          <a:p>
            <a:r>
              <a:rPr lang="en-GB" dirty="0"/>
              <a:t>Employed throughout UK</a:t>
            </a:r>
          </a:p>
          <a:p>
            <a:r>
              <a:rPr lang="en-GB" dirty="0"/>
              <a:t>Also Ireland and Europe</a:t>
            </a:r>
          </a:p>
          <a:p>
            <a:r>
              <a:rPr lang="en-GB" dirty="0"/>
              <a:t>Variety of roles </a:t>
            </a:r>
          </a:p>
          <a:p>
            <a:pPr lvl="1"/>
            <a:r>
              <a:rPr lang="en-GB" dirty="0"/>
              <a:t>Likely to include:</a:t>
            </a:r>
          </a:p>
          <a:p>
            <a:pPr lvl="2"/>
            <a:r>
              <a:rPr lang="en-GB" dirty="0"/>
              <a:t>Room acoustics</a:t>
            </a:r>
          </a:p>
          <a:p>
            <a:pPr lvl="2"/>
            <a:r>
              <a:rPr lang="en-GB" dirty="0"/>
              <a:t>Complex needs</a:t>
            </a:r>
          </a:p>
          <a:p>
            <a:pPr lvl="2"/>
            <a:r>
              <a:rPr lang="en-GB" dirty="0"/>
              <a:t>RA fitting</a:t>
            </a:r>
          </a:p>
          <a:p>
            <a:pPr lvl="2"/>
            <a:r>
              <a:rPr lang="en-GB" dirty="0"/>
              <a:t>Advice to services</a:t>
            </a:r>
          </a:p>
          <a:p>
            <a:pPr lvl="2"/>
            <a:r>
              <a:rPr lang="en-GB" dirty="0"/>
              <a:t>Close liaison with CYP, families, schools, clinics</a:t>
            </a:r>
          </a:p>
          <a:p>
            <a:pPr lvl="2"/>
            <a:r>
              <a:rPr lang="en-GB" dirty="0"/>
              <a:t>HA and AI functional validation</a:t>
            </a:r>
          </a:p>
          <a:p>
            <a:pPr lvl="1"/>
            <a:r>
              <a:rPr lang="en-GB" dirty="0"/>
              <a:t>May include</a:t>
            </a:r>
          </a:p>
          <a:p>
            <a:pPr lvl="2"/>
            <a:r>
              <a:rPr lang="en-GB" dirty="0"/>
              <a:t>HA fitting and verification</a:t>
            </a:r>
          </a:p>
          <a:p>
            <a:pPr lvl="2"/>
            <a:r>
              <a:rPr lang="en-GB" dirty="0"/>
              <a:t>Audiological Assessment</a:t>
            </a:r>
          </a:p>
          <a:p>
            <a:pPr lvl="1"/>
            <a:endParaRPr lang="en-GB"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303" y="2250940"/>
            <a:ext cx="4017373" cy="2949710"/>
          </a:xfrm>
          <a:prstGeom prst="rect">
            <a:avLst/>
          </a:prstGeom>
        </p:spPr>
      </p:pic>
    </p:spTree>
    <p:extLst>
      <p:ext uri="{BB962C8B-B14F-4D97-AF65-F5344CB8AC3E}">
        <p14:creationId xmlns:p14="http://schemas.microsoft.com/office/powerpoint/2010/main" val="363224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1631168" cy="1325563"/>
          </a:xfrm>
        </p:spPr>
        <p:txBody>
          <a:bodyPr/>
          <a:lstStyle/>
          <a:p>
            <a:r>
              <a:rPr lang="en-GB" b="1" dirty="0"/>
              <a:t>About the Training Course: Resources</a:t>
            </a:r>
            <a:endParaRPr lang="en-US" b="1" dirty="0"/>
          </a:p>
        </p:txBody>
      </p:sp>
      <p:sp>
        <p:nvSpPr>
          <p:cNvPr id="3" name="Content Placeholder 2"/>
          <p:cNvSpPr>
            <a:spLocks noGrp="1"/>
          </p:cNvSpPr>
          <p:nvPr>
            <p:ph idx="1"/>
          </p:nvPr>
        </p:nvSpPr>
        <p:spPr/>
        <p:txBody>
          <a:bodyPr>
            <a:normAutofit fontScale="92500" lnSpcReduction="20000"/>
          </a:bodyPr>
          <a:lstStyle/>
          <a:p>
            <a:r>
              <a:rPr lang="en-GB" dirty="0"/>
              <a:t>Clinic and School Audiology Placements</a:t>
            </a:r>
          </a:p>
          <a:p>
            <a:r>
              <a:rPr lang="en-GB" dirty="0"/>
              <a:t>HA and RA stock</a:t>
            </a:r>
          </a:p>
          <a:p>
            <a:r>
              <a:rPr lang="en-GB" dirty="0"/>
              <a:t>Audiometers</a:t>
            </a:r>
          </a:p>
          <a:p>
            <a:r>
              <a:rPr lang="en-GB" dirty="0"/>
              <a:t>Sound-proof booths</a:t>
            </a:r>
          </a:p>
          <a:p>
            <a:r>
              <a:rPr lang="en-GB" dirty="0"/>
              <a:t>Electro-acoustic Test Boxes</a:t>
            </a:r>
          </a:p>
          <a:p>
            <a:r>
              <a:rPr lang="en-GB" dirty="0"/>
              <a:t>Virtual Audiometry software</a:t>
            </a:r>
          </a:p>
          <a:p>
            <a:r>
              <a:rPr lang="en-GB" dirty="0"/>
              <a:t>Access to HA programming </a:t>
            </a:r>
          </a:p>
          <a:p>
            <a:pPr marL="0" indent="0">
              <a:buNone/>
            </a:pPr>
            <a:r>
              <a:rPr lang="en-GB" dirty="0"/>
              <a:t>   and REM</a:t>
            </a:r>
          </a:p>
          <a:p>
            <a:r>
              <a:rPr lang="en-US" dirty="0"/>
              <a:t>Specialist E-library</a:t>
            </a:r>
          </a:p>
          <a:p>
            <a:r>
              <a:rPr lang="en-US" dirty="0"/>
              <a:t>Virtual Learning Environment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664" y="2409454"/>
            <a:ext cx="5796136" cy="4101075"/>
          </a:xfrm>
          <a:prstGeom prst="rect">
            <a:avLst/>
          </a:prstGeom>
        </p:spPr>
      </p:pic>
    </p:spTree>
    <p:extLst>
      <p:ext uri="{BB962C8B-B14F-4D97-AF65-F5344CB8AC3E}">
        <p14:creationId xmlns:p14="http://schemas.microsoft.com/office/powerpoint/2010/main" val="51388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03" y="-245889"/>
            <a:ext cx="7772400" cy="1470025"/>
          </a:xfrm>
        </p:spPr>
        <p:txBody>
          <a:bodyPr>
            <a:normAutofit/>
          </a:bodyPr>
          <a:lstStyle/>
          <a:p>
            <a:r>
              <a:rPr lang="en-GB" sz="4400" b="1" dirty="0"/>
              <a:t>Course QA processes</a:t>
            </a:r>
          </a:p>
        </p:txBody>
      </p:sp>
      <p:sp>
        <p:nvSpPr>
          <p:cNvPr id="3" name="Subtitle 2"/>
          <p:cNvSpPr>
            <a:spLocks noGrp="1"/>
          </p:cNvSpPr>
          <p:nvPr>
            <p:ph type="subTitle" idx="1"/>
          </p:nvPr>
        </p:nvSpPr>
        <p:spPr>
          <a:xfrm>
            <a:off x="679247" y="1224136"/>
            <a:ext cx="10836477" cy="5633864"/>
          </a:xfrm>
        </p:spPr>
        <p:txBody>
          <a:bodyPr>
            <a:normAutofit/>
          </a:bodyPr>
          <a:lstStyle/>
          <a:p>
            <a:pPr marL="457200" indent="-457200" algn="l">
              <a:buFont typeface="Arial" panose="020B0604020202020204" pitchFamily="34" charset="0"/>
              <a:buChar char="•"/>
            </a:pPr>
            <a:r>
              <a:rPr lang="en-GB" sz="2800" dirty="0">
                <a:solidFill>
                  <a:schemeClr val="tx1"/>
                </a:solidFill>
              </a:rPr>
              <a:t>Programme Committee</a:t>
            </a:r>
            <a:r>
              <a:rPr lang="en-GB" sz="2800" dirty="0"/>
              <a:t> with Stakeholder, Student and Heads of Service feedback </a:t>
            </a:r>
          </a:p>
          <a:p>
            <a:pPr marL="457200" indent="-457200" algn="l">
              <a:buFont typeface="Arial" panose="020B0604020202020204" pitchFamily="34" charset="0"/>
              <a:buChar char="•"/>
            </a:pPr>
            <a:r>
              <a:rPr lang="en-GB" sz="2800" dirty="0">
                <a:solidFill>
                  <a:schemeClr val="tx1"/>
                </a:solidFill>
              </a:rPr>
              <a:t>CPD including </a:t>
            </a:r>
            <a:r>
              <a:rPr lang="en-GB" sz="2800" dirty="0"/>
              <a:t>peer review for </a:t>
            </a:r>
            <a:r>
              <a:rPr lang="en-GB" sz="2800" dirty="0">
                <a:solidFill>
                  <a:schemeClr val="tx1"/>
                </a:solidFill>
              </a:rPr>
              <a:t>Learning and Teaching</a:t>
            </a:r>
          </a:p>
          <a:p>
            <a:pPr marL="457200" indent="-457200" algn="l">
              <a:buFont typeface="Arial" panose="020B0604020202020204" pitchFamily="34" charset="0"/>
              <a:buChar char="•"/>
            </a:pPr>
            <a:r>
              <a:rPr lang="en-GB" sz="2800" dirty="0">
                <a:solidFill>
                  <a:schemeClr val="tx1"/>
                </a:solidFill>
              </a:rPr>
              <a:t>Annual module and programme evaluations</a:t>
            </a:r>
          </a:p>
          <a:p>
            <a:pPr marL="457200" indent="-457200" algn="l">
              <a:buFont typeface="Arial" panose="020B0604020202020204" pitchFamily="34" charset="0"/>
              <a:buChar char="•"/>
            </a:pPr>
            <a:r>
              <a:rPr lang="en-GB" sz="2800" dirty="0">
                <a:solidFill>
                  <a:schemeClr val="tx1"/>
                </a:solidFill>
              </a:rPr>
              <a:t>Exam Board and External Examiner</a:t>
            </a:r>
          </a:p>
          <a:p>
            <a:pPr marL="457200" indent="-457200" algn="l">
              <a:buFont typeface="Arial" panose="020B0604020202020204" pitchFamily="34" charset="0"/>
              <a:buChar char="•"/>
            </a:pPr>
            <a:r>
              <a:rPr lang="en-GB" sz="2800" dirty="0"/>
              <a:t>British Academy of Audiology (BAA) and BAEA endorsement</a:t>
            </a:r>
          </a:p>
          <a:p>
            <a:pPr marL="342900" indent="-342900" algn="l">
              <a:buFont typeface="Arial" panose="020B0604020202020204" pitchFamily="34" charset="0"/>
              <a:buChar char="•"/>
            </a:pPr>
            <a:r>
              <a:rPr lang="en-GB" sz="2800" dirty="0">
                <a:solidFill>
                  <a:schemeClr val="tx1"/>
                </a:solidFill>
              </a:rPr>
              <a:t> RCCP accreditation and professional registration</a:t>
            </a:r>
          </a:p>
          <a:p>
            <a:pPr marL="342900" indent="-342900" algn="l">
              <a:buFont typeface="Arial" panose="020B0604020202020204" pitchFamily="34" charset="0"/>
              <a:buChar char="•"/>
            </a:pPr>
            <a:r>
              <a:rPr lang="en-GB" sz="2800" dirty="0"/>
              <a:t> University six-yearly revalidation</a:t>
            </a:r>
            <a:endParaRPr lang="en-GB" sz="2800" dirty="0">
              <a:solidFill>
                <a:schemeClr val="tx1"/>
              </a:solidFill>
            </a:endParaRPr>
          </a:p>
          <a:p>
            <a:pPr lvl="1" algn="l"/>
            <a:endParaRPr lang="en-GB" sz="2400" dirty="0">
              <a:solidFill>
                <a:schemeClr val="tx1"/>
              </a:solidFill>
            </a:endParaRPr>
          </a:p>
          <a:p>
            <a:pPr algn="l"/>
            <a:endParaRPr lang="en-GB" dirty="0"/>
          </a:p>
          <a:p>
            <a:pPr algn="l"/>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444" y="4653136"/>
            <a:ext cx="2441372" cy="2204864"/>
          </a:xfrm>
          <a:prstGeom prst="rect">
            <a:avLst/>
          </a:prstGeom>
        </p:spPr>
      </p:pic>
    </p:spTree>
    <p:extLst>
      <p:ext uri="{BB962C8B-B14F-4D97-AF65-F5344CB8AC3E}">
        <p14:creationId xmlns:p14="http://schemas.microsoft.com/office/powerpoint/2010/main" val="4168048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333" y="365151"/>
            <a:ext cx="10515600" cy="1325563"/>
          </a:xfrm>
        </p:spPr>
        <p:txBody>
          <a:bodyPr/>
          <a:lstStyle/>
          <a:p>
            <a:r>
              <a:rPr lang="en-GB" b="1" dirty="0"/>
              <a:t>Course Structure</a:t>
            </a:r>
          </a:p>
        </p:txBody>
      </p:sp>
      <p:sp>
        <p:nvSpPr>
          <p:cNvPr id="3" name="Content Placeholder 2"/>
          <p:cNvSpPr>
            <a:spLocks noGrp="1"/>
          </p:cNvSpPr>
          <p:nvPr>
            <p:ph sz="half" idx="1"/>
          </p:nvPr>
        </p:nvSpPr>
        <p:spPr>
          <a:xfrm>
            <a:off x="838199" y="1443038"/>
            <a:ext cx="11353801" cy="4733925"/>
          </a:xfrm>
        </p:spPr>
        <p:txBody>
          <a:bodyPr>
            <a:normAutofit/>
          </a:bodyPr>
          <a:lstStyle/>
          <a:p>
            <a:r>
              <a:rPr lang="en-GB" dirty="0"/>
              <a:t>MSc/PGDip biennial intake</a:t>
            </a:r>
          </a:p>
          <a:p>
            <a:r>
              <a:rPr lang="en-GB" dirty="0"/>
              <a:t>Stand-alone module options </a:t>
            </a:r>
          </a:p>
          <a:p>
            <a:pPr lvl="1"/>
            <a:r>
              <a:rPr lang="en-GB" dirty="0"/>
              <a:t>In response to Professional Opinions Survey including Heads of Audiology service preferences for short-term CPD options</a:t>
            </a:r>
          </a:p>
          <a:p>
            <a:pPr lvl="1"/>
            <a:r>
              <a:rPr lang="en-GB" dirty="0"/>
              <a:t>To further develop liaison between Health and Education who may train together on a stand-alone module</a:t>
            </a:r>
          </a:p>
        </p:txBody>
      </p:sp>
      <p:pic>
        <p:nvPicPr>
          <p:cNvPr id="5" name="Content Placeholder 3">
            <a:extLst>
              <a:ext uri="{FF2B5EF4-FFF2-40B4-BE49-F238E27FC236}">
                <a16:creationId xmlns:a16="http://schemas.microsoft.com/office/drawing/2014/main" id="{94C2C137-997D-495B-A6BC-1E7C3A8AE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919" y="4071937"/>
            <a:ext cx="4028161" cy="2686050"/>
          </a:xfrm>
          <a:prstGeom prst="rect">
            <a:avLst/>
          </a:prstGeom>
        </p:spPr>
      </p:pic>
    </p:spTree>
    <p:extLst>
      <p:ext uri="{BB962C8B-B14F-4D97-AF65-F5344CB8AC3E}">
        <p14:creationId xmlns:p14="http://schemas.microsoft.com/office/powerpoint/2010/main" val="336121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54515"/>
            <a:ext cx="10515600" cy="1325563"/>
          </a:xfrm>
        </p:spPr>
        <p:txBody>
          <a:bodyPr/>
          <a:lstStyle/>
          <a:p>
            <a:r>
              <a:rPr lang="en-GB" b="1" dirty="0"/>
              <a:t>Module Topics</a:t>
            </a:r>
            <a:endParaRPr lang="en-US" b="1" dirty="0"/>
          </a:p>
        </p:txBody>
      </p:sp>
      <p:sp>
        <p:nvSpPr>
          <p:cNvPr id="3" name="Content Placeholder 2"/>
          <p:cNvSpPr>
            <a:spLocks noGrp="1"/>
          </p:cNvSpPr>
          <p:nvPr>
            <p:ph sz="half" idx="1"/>
          </p:nvPr>
        </p:nvSpPr>
        <p:spPr>
          <a:xfrm>
            <a:off x="200025" y="1371600"/>
            <a:ext cx="5819775" cy="4805363"/>
          </a:xfrm>
        </p:spPr>
        <p:txBody>
          <a:bodyPr vert="horz" lIns="91440" tIns="45720" rIns="91440" bIns="45720" rtlCol="0" anchor="t">
            <a:normAutofit/>
          </a:bodyPr>
          <a:lstStyle/>
          <a:p>
            <a:pPr lvl="1"/>
            <a:r>
              <a:rPr lang="en-GB" dirty="0"/>
              <a:t>Anatomy and Physiology</a:t>
            </a:r>
          </a:p>
          <a:p>
            <a:pPr lvl="1"/>
            <a:r>
              <a:rPr lang="en-GB" dirty="0"/>
              <a:t>Speech Acoustics</a:t>
            </a:r>
          </a:p>
          <a:p>
            <a:pPr lvl="1"/>
            <a:r>
              <a:rPr lang="en-GB" dirty="0"/>
              <a:t>Clinical Audiology</a:t>
            </a:r>
          </a:p>
          <a:p>
            <a:pPr lvl="1"/>
            <a:r>
              <a:rPr lang="en-GB" dirty="0"/>
              <a:t>Audiology in Educational Context</a:t>
            </a:r>
          </a:p>
          <a:p>
            <a:pPr lvl="1"/>
            <a:r>
              <a:rPr lang="en-GB" dirty="0"/>
              <a:t>Development of Speech and Language (and relation to Literacy)</a:t>
            </a:r>
          </a:p>
          <a:p>
            <a:pPr lvl="1"/>
            <a:r>
              <a:rPr lang="en-GB" dirty="0"/>
              <a:t>Psycho-acoustics </a:t>
            </a:r>
          </a:p>
          <a:p>
            <a:pPr lvl="1"/>
            <a:r>
              <a:rPr lang="en-GB" dirty="0"/>
              <a:t>Whole Case Management</a:t>
            </a:r>
          </a:p>
          <a:p>
            <a:pPr lvl="1"/>
            <a:r>
              <a:rPr lang="en-GB" dirty="0"/>
              <a:t>Multi-disciplinary and Family Friendly working </a:t>
            </a:r>
          </a:p>
          <a:p>
            <a:pPr lvl="1"/>
            <a:r>
              <a:rPr lang="en-GB" dirty="0"/>
              <a:t>Research Methods and Dissertation </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23992" y="2132856"/>
            <a:ext cx="4038600" cy="2928548"/>
          </a:xfrm>
          <a:prstGeom prst="rect">
            <a:avLst/>
          </a:prstGeom>
        </p:spPr>
      </p:pic>
    </p:spTree>
    <p:extLst>
      <p:ext uri="{BB962C8B-B14F-4D97-AF65-F5344CB8AC3E}">
        <p14:creationId xmlns:p14="http://schemas.microsoft.com/office/powerpoint/2010/main" val="290326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3769"/>
            <a:ext cx="8229600" cy="1143000"/>
          </a:xfrm>
        </p:spPr>
        <p:txBody>
          <a:bodyPr>
            <a:normAutofit fontScale="90000"/>
          </a:bodyPr>
          <a:lstStyle/>
          <a:p>
            <a:r>
              <a:rPr lang="en-GB" sz="4900" b="1" dirty="0"/>
              <a:t>Faculty</a:t>
            </a:r>
            <a:br>
              <a:rPr lang="en-GB" sz="3100" dirty="0"/>
            </a:br>
            <a:r>
              <a:rPr lang="en-GB" sz="3100" dirty="0"/>
              <a:t>Programme and Course Leader: Joy Rosenberg, </a:t>
            </a:r>
            <a:r>
              <a:rPr lang="en-GB" sz="3100" dirty="0" err="1"/>
              <a:t>AuD</a:t>
            </a:r>
            <a:br>
              <a:rPr lang="en-GB" sz="3100" dirty="0"/>
            </a:br>
            <a:r>
              <a:rPr lang="en-GB" sz="3100" dirty="0"/>
              <a:t>Module Leader:  Lisa Bull, MSc Educational Audiology</a:t>
            </a:r>
            <a:br>
              <a:rPr lang="en-GB" sz="3100" dirty="0"/>
            </a:br>
            <a:br>
              <a:rPr lang="en-GB" dirty="0"/>
            </a:br>
            <a:endParaRPr lang="en-US" dirty="0"/>
          </a:p>
        </p:txBody>
      </p:sp>
      <p:sp>
        <p:nvSpPr>
          <p:cNvPr id="3" name="Content Placeholder 2"/>
          <p:cNvSpPr>
            <a:spLocks noGrp="1"/>
          </p:cNvSpPr>
          <p:nvPr>
            <p:ph idx="1"/>
          </p:nvPr>
        </p:nvSpPr>
        <p:spPr/>
        <p:txBody>
          <a:bodyPr>
            <a:normAutofit/>
          </a:bodyPr>
          <a:lstStyle/>
          <a:p>
            <a:r>
              <a:rPr lang="en-GB" dirty="0"/>
              <a:t>Tutors include well-experienced: </a:t>
            </a:r>
          </a:p>
          <a:p>
            <a:pPr lvl="1"/>
            <a:r>
              <a:rPr lang="en-GB" dirty="0"/>
              <a:t>Teachers of the Deaf</a:t>
            </a:r>
          </a:p>
          <a:p>
            <a:pPr lvl="1"/>
            <a:r>
              <a:rPr lang="en-GB" dirty="0"/>
              <a:t>Educational Audiologists</a:t>
            </a:r>
          </a:p>
          <a:p>
            <a:pPr lvl="1"/>
            <a:r>
              <a:rPr lang="en-GB" dirty="0"/>
              <a:t>Speech Language Therapists</a:t>
            </a:r>
          </a:p>
          <a:p>
            <a:pPr lvl="1"/>
            <a:r>
              <a:rPr lang="en-GB" dirty="0"/>
              <a:t>Clinical Scientists</a:t>
            </a:r>
          </a:p>
          <a:p>
            <a:pPr lvl="1"/>
            <a:r>
              <a:rPr lang="en-GB" dirty="0"/>
              <a:t>Researchers</a:t>
            </a:r>
          </a:p>
          <a:p>
            <a:pPr lvl="1"/>
            <a:r>
              <a:rPr lang="en-GB" dirty="0"/>
              <a:t>Guests including</a:t>
            </a:r>
          </a:p>
          <a:p>
            <a:pPr lvl="2"/>
            <a:r>
              <a:rPr lang="en-GB" dirty="0"/>
              <a:t>Ed </a:t>
            </a:r>
            <a:r>
              <a:rPr lang="en-GB" dirty="0" err="1"/>
              <a:t>Psychs</a:t>
            </a:r>
            <a:endParaRPr lang="en-GB" dirty="0"/>
          </a:p>
          <a:p>
            <a:pPr lvl="2"/>
            <a:r>
              <a:rPr lang="en-GB" dirty="0"/>
              <a:t>Manufacturers</a:t>
            </a:r>
          </a:p>
          <a:p>
            <a:pPr lvl="2"/>
            <a:r>
              <a:rPr lang="en-GB" dirty="0"/>
              <a:t>Parent Partners</a:t>
            </a:r>
          </a:p>
          <a:p>
            <a:pPr lvl="2"/>
            <a:r>
              <a:rPr lang="en-GB" dirty="0"/>
              <a:t>Related areas</a:t>
            </a:r>
            <a:endParaRPr lang="en-US" dirty="0"/>
          </a:p>
        </p:txBody>
      </p:sp>
      <p:pic>
        <p:nvPicPr>
          <p:cNvPr id="6" name="Content Placeholder 5">
            <a:extLst>
              <a:ext uri="{FF2B5EF4-FFF2-40B4-BE49-F238E27FC236}">
                <a16:creationId xmlns:a16="http://schemas.microsoft.com/office/drawing/2014/main" id="{818663F2-4B99-4C24-9465-995634656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060" y="2352460"/>
            <a:ext cx="5735740" cy="3824503"/>
          </a:xfrm>
          <a:prstGeom prst="rect">
            <a:avLst/>
          </a:prstGeom>
        </p:spPr>
      </p:pic>
    </p:spTree>
    <p:extLst>
      <p:ext uri="{BB962C8B-B14F-4D97-AF65-F5344CB8AC3E}">
        <p14:creationId xmlns:p14="http://schemas.microsoft.com/office/powerpoint/2010/main" val="268058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364" y="133012"/>
            <a:ext cx="9144000" cy="2387600"/>
          </a:xfrm>
        </p:spPr>
        <p:txBody>
          <a:bodyPr/>
          <a:lstStyle/>
          <a:p>
            <a:r>
              <a:rPr lang="en-GB" b="1" dirty="0"/>
              <a:t>Rate your current understanding</a:t>
            </a:r>
            <a:endParaRPr lang="en-US" b="1" dirty="0"/>
          </a:p>
        </p:txBody>
      </p:sp>
      <p:pic>
        <p:nvPicPr>
          <p:cNvPr id="4" name="Picture 3"/>
          <p:cNvPicPr>
            <a:picLocks noChangeAspect="1"/>
          </p:cNvPicPr>
          <p:nvPr/>
        </p:nvPicPr>
        <p:blipFill rotWithShape="1">
          <a:blip r:embed="rId3"/>
          <a:srcRect l="31603" t="39563" r="50227" b="40765"/>
          <a:stretch/>
        </p:blipFill>
        <p:spPr>
          <a:xfrm>
            <a:off x="1963711" y="2520612"/>
            <a:ext cx="8149653" cy="4277146"/>
          </a:xfrm>
          <a:prstGeom prst="rect">
            <a:avLst/>
          </a:prstGeom>
        </p:spPr>
      </p:pic>
      <p:sp>
        <p:nvSpPr>
          <p:cNvPr id="3" name="Subtitle 2"/>
          <p:cNvSpPr>
            <a:spLocks noGrp="1"/>
          </p:cNvSpPr>
          <p:nvPr>
            <p:ph type="subTitle" idx="1"/>
          </p:nvPr>
        </p:nvSpPr>
        <p:spPr>
          <a:xfrm>
            <a:off x="2209800" y="3886200"/>
            <a:ext cx="7772400" cy="1752600"/>
          </a:xfrm>
        </p:spPr>
        <p:txBody>
          <a:bodyPr vert="horz" lIns="91440" tIns="45720" rIns="91440" bIns="45720" rtlCol="0" anchor="t">
            <a:normAutofit/>
          </a:bodyPr>
          <a:lstStyle/>
          <a:p>
            <a:endParaRPr lang="en-US" sz="2200" dirty="0"/>
          </a:p>
        </p:txBody>
      </p:sp>
      <p:sp>
        <p:nvSpPr>
          <p:cNvPr id="5" name="TextBox 4"/>
          <p:cNvSpPr txBox="1"/>
          <p:nvPr/>
        </p:nvSpPr>
        <p:spPr>
          <a:xfrm>
            <a:off x="7240249" y="5816184"/>
            <a:ext cx="2323476" cy="276999"/>
          </a:xfrm>
          <a:prstGeom prst="rect">
            <a:avLst/>
          </a:prstGeom>
          <a:noFill/>
        </p:spPr>
        <p:txBody>
          <a:bodyPr wrap="square" rtlCol="0">
            <a:spAutoFit/>
          </a:bodyPr>
          <a:lstStyle/>
          <a:p>
            <a:r>
              <a:rPr lang="en-GB" sz="1200" dirty="0"/>
              <a:t>Image from Remmont.com</a:t>
            </a:r>
          </a:p>
        </p:txBody>
      </p:sp>
    </p:spTree>
    <p:extLst>
      <p:ext uri="{BB962C8B-B14F-4D97-AF65-F5344CB8AC3E}">
        <p14:creationId xmlns:p14="http://schemas.microsoft.com/office/powerpoint/2010/main" val="178601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3237"/>
            <a:ext cx="10515600" cy="1325563"/>
          </a:xfrm>
        </p:spPr>
        <p:txBody>
          <a:bodyPr/>
          <a:lstStyle/>
          <a:p>
            <a:r>
              <a:rPr lang="en-GB" b="1" dirty="0"/>
              <a:t>Further details</a:t>
            </a:r>
            <a:endParaRPr lang="en-US" b="1" dirty="0"/>
          </a:p>
        </p:txBody>
      </p:sp>
      <p:sp>
        <p:nvSpPr>
          <p:cNvPr id="3" name="Content Placeholder 2"/>
          <p:cNvSpPr>
            <a:spLocks noGrp="1"/>
          </p:cNvSpPr>
          <p:nvPr>
            <p:ph sz="half" idx="1"/>
          </p:nvPr>
        </p:nvSpPr>
        <p:spPr>
          <a:xfrm>
            <a:off x="1426464" y="1600201"/>
            <a:ext cx="6455664" cy="4525963"/>
          </a:xfrm>
        </p:spPr>
        <p:txBody>
          <a:bodyPr vert="horz" lIns="91440" tIns="45720" rIns="91440" bIns="45720" rtlCol="0" anchor="t">
            <a:normAutofit/>
          </a:bodyPr>
          <a:lstStyle/>
          <a:p>
            <a:pPr marL="0" indent="0">
              <a:buNone/>
            </a:pPr>
            <a:r>
              <a:rPr lang="en-GB" dirty="0"/>
              <a:t>Please see websites: </a:t>
            </a:r>
            <a:r>
              <a:rPr lang="en-GB" u="sng" dirty="0">
                <a:hlinkClick r:id="rId3"/>
              </a:rPr>
              <a:t>www.maryhare.org.uk/professional-courses/postgraduate-courses</a:t>
            </a:r>
            <a:endParaRPr lang="en-GB" u="sng" dirty="0"/>
          </a:p>
          <a:p>
            <a:pPr marL="0" indent="0">
              <a:buNone/>
            </a:pPr>
            <a:endParaRPr lang="en-GB" u="sng" dirty="0"/>
          </a:p>
          <a:p>
            <a:pPr marL="0" indent="0">
              <a:buNone/>
            </a:pPr>
            <a:r>
              <a:rPr lang="en-GB" u="sng" dirty="0">
                <a:hlinkClick r:id="rId4"/>
              </a:rPr>
              <a:t>www.herts.ac.uk/apply/schools-of-study/education/partnerships-in-education/uk-education-partners</a:t>
            </a:r>
            <a:endParaRPr lang="en-GB" dirty="0"/>
          </a:p>
          <a:p>
            <a:pPr marL="0" indent="0">
              <a:buNone/>
            </a:pPr>
            <a:endParaRPr lang="en-GB" u="sng" dirty="0"/>
          </a:p>
          <a:p>
            <a:pPr marL="0" indent="0">
              <a:buNone/>
            </a:pPr>
            <a:r>
              <a:rPr lang="en-GB" dirty="0"/>
              <a:t>Contact: </a:t>
            </a:r>
            <a:r>
              <a:rPr lang="en-GB" u="sng" dirty="0">
                <a:hlinkClick r:id="rId5"/>
              </a:rPr>
              <a:t>courses@maryhare.org.uk</a:t>
            </a:r>
            <a:r>
              <a:rPr lang="en-GB" dirty="0"/>
              <a:t> or </a:t>
            </a:r>
            <a:r>
              <a:rPr lang="en-GB" u="sng" dirty="0">
                <a:hlinkClick r:id="rId6"/>
              </a:rPr>
              <a:t>p.viney@maryhare.org.uk</a:t>
            </a:r>
            <a:r>
              <a:rPr lang="en-GB" dirty="0"/>
              <a:t> </a:t>
            </a:r>
          </a:p>
          <a:p>
            <a:pPr marL="0" indent="0">
              <a:buNone/>
            </a:pPr>
            <a:endParaRPr lang="en-GB" u="sng" dirty="0"/>
          </a:p>
          <a:p>
            <a:pPr marL="0" indent="0">
              <a:buNone/>
            </a:pPr>
            <a:endParaRPr lang="en-GB" u="sng" dirty="0"/>
          </a:p>
          <a:p>
            <a:pPr marL="0" indent="0">
              <a:buNone/>
            </a:pPr>
            <a:endParaRPr lang="en-US" dirty="0"/>
          </a:p>
        </p:txBody>
      </p:sp>
      <p:pic>
        <p:nvPicPr>
          <p:cNvPr id="4" name="Content Placeholder 3"/>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8484104" y="1583081"/>
            <a:ext cx="2687944" cy="4347728"/>
          </a:xfrm>
        </p:spPr>
      </p:pic>
    </p:spTree>
    <p:extLst>
      <p:ext uri="{BB962C8B-B14F-4D97-AF65-F5344CB8AC3E}">
        <p14:creationId xmlns:p14="http://schemas.microsoft.com/office/powerpoint/2010/main" val="54151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364" y="133012"/>
            <a:ext cx="9144000" cy="1231093"/>
          </a:xfrm>
        </p:spPr>
        <p:txBody>
          <a:bodyPr/>
          <a:lstStyle/>
          <a:p>
            <a:r>
              <a:rPr lang="en-GB" b="1" dirty="0"/>
              <a:t>Learning Objectives</a:t>
            </a:r>
            <a:endParaRPr lang="en-US" b="1" dirty="0"/>
          </a:p>
        </p:txBody>
      </p:sp>
      <p:sp>
        <p:nvSpPr>
          <p:cNvPr id="3" name="Subtitle 2"/>
          <p:cNvSpPr>
            <a:spLocks noGrp="1"/>
          </p:cNvSpPr>
          <p:nvPr>
            <p:ph type="subTitle" idx="1"/>
          </p:nvPr>
        </p:nvSpPr>
        <p:spPr>
          <a:xfrm>
            <a:off x="1271588" y="1428945"/>
            <a:ext cx="8841776" cy="4000109"/>
          </a:xfrm>
        </p:spPr>
        <p:txBody>
          <a:bodyPr vert="horz" lIns="91440" tIns="45720" rIns="91440" bIns="45720" rtlCol="0" anchor="t">
            <a:normAutofit/>
          </a:bodyPr>
          <a:lstStyle/>
          <a:p>
            <a:pPr marL="342900" indent="-342900" algn="l">
              <a:buFont typeface="Arial" panose="020B0604020202020204" pitchFamily="34" charset="0"/>
              <a:buChar char="•"/>
            </a:pPr>
            <a:r>
              <a:rPr lang="en-US" sz="3200" dirty="0"/>
              <a:t>Explore liaison between Educational and Health Audiology and its benefit to outcomes.</a:t>
            </a:r>
          </a:p>
          <a:p>
            <a:pPr marL="342900" indent="-342900" algn="l">
              <a:buFont typeface="Arial" panose="020B0604020202020204" pitchFamily="34" charset="0"/>
              <a:buChar char="•"/>
            </a:pPr>
            <a:r>
              <a:rPr lang="en-US" sz="3200" dirty="0"/>
              <a:t>Examine roles and competencies of Educational Audiology</a:t>
            </a:r>
          </a:p>
          <a:p>
            <a:pPr marL="342900" indent="-342900" algn="l">
              <a:buFont typeface="Arial" panose="020B0604020202020204" pitchFamily="34" charset="0"/>
              <a:buChar char="•"/>
            </a:pPr>
            <a:r>
              <a:rPr lang="en-US" sz="3200" dirty="0"/>
              <a:t>Discuss history of Educational Audiology</a:t>
            </a:r>
          </a:p>
          <a:p>
            <a:pPr marL="342900" indent="-342900" algn="l">
              <a:buFont typeface="Arial" panose="020B0604020202020204" pitchFamily="34" charset="0"/>
              <a:buChar char="•"/>
            </a:pPr>
            <a:r>
              <a:rPr lang="en-US" sz="3200" dirty="0"/>
              <a:t>Review training route for Educational Audiology</a:t>
            </a:r>
          </a:p>
        </p:txBody>
      </p:sp>
    </p:spTree>
    <p:extLst>
      <p:ext uri="{BB962C8B-B14F-4D97-AF65-F5344CB8AC3E}">
        <p14:creationId xmlns:p14="http://schemas.microsoft.com/office/powerpoint/2010/main" val="263233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364" y="133012"/>
            <a:ext cx="9144000" cy="2387600"/>
          </a:xfrm>
        </p:spPr>
        <p:txBody>
          <a:bodyPr/>
          <a:lstStyle/>
          <a:p>
            <a:r>
              <a:rPr lang="en-GB" b="1" dirty="0"/>
              <a:t>Rate your current understanding</a:t>
            </a:r>
            <a:endParaRPr lang="en-US" b="1" dirty="0"/>
          </a:p>
        </p:txBody>
      </p:sp>
      <p:pic>
        <p:nvPicPr>
          <p:cNvPr id="4" name="Picture 3"/>
          <p:cNvPicPr>
            <a:picLocks noChangeAspect="1"/>
          </p:cNvPicPr>
          <p:nvPr/>
        </p:nvPicPr>
        <p:blipFill rotWithShape="1">
          <a:blip r:embed="rId3"/>
          <a:srcRect l="31603" t="39563" r="50227" b="40765"/>
          <a:stretch/>
        </p:blipFill>
        <p:spPr>
          <a:xfrm>
            <a:off x="1963711" y="2520612"/>
            <a:ext cx="8149653" cy="4277146"/>
          </a:xfrm>
          <a:prstGeom prst="rect">
            <a:avLst/>
          </a:prstGeom>
        </p:spPr>
      </p:pic>
      <p:sp>
        <p:nvSpPr>
          <p:cNvPr id="3" name="Subtitle 2"/>
          <p:cNvSpPr>
            <a:spLocks noGrp="1"/>
          </p:cNvSpPr>
          <p:nvPr>
            <p:ph type="subTitle" idx="1"/>
          </p:nvPr>
        </p:nvSpPr>
        <p:spPr>
          <a:xfrm>
            <a:off x="2209800" y="3886200"/>
            <a:ext cx="7772400" cy="1752600"/>
          </a:xfrm>
        </p:spPr>
        <p:txBody>
          <a:bodyPr vert="horz" lIns="91440" tIns="45720" rIns="91440" bIns="45720" rtlCol="0" anchor="t">
            <a:normAutofit/>
          </a:bodyPr>
          <a:lstStyle/>
          <a:p>
            <a:endParaRPr lang="en-US" sz="2200" dirty="0"/>
          </a:p>
        </p:txBody>
      </p:sp>
      <p:sp>
        <p:nvSpPr>
          <p:cNvPr id="5" name="Rectangle 4"/>
          <p:cNvSpPr/>
          <p:nvPr/>
        </p:nvSpPr>
        <p:spPr>
          <a:xfrm>
            <a:off x="7280114" y="6197397"/>
            <a:ext cx="1865062" cy="276999"/>
          </a:xfrm>
          <a:prstGeom prst="rect">
            <a:avLst/>
          </a:prstGeom>
        </p:spPr>
        <p:txBody>
          <a:bodyPr wrap="none">
            <a:spAutoFit/>
          </a:bodyPr>
          <a:lstStyle/>
          <a:p>
            <a:r>
              <a:rPr lang="en-GB" sz="1200" dirty="0"/>
              <a:t>Image from Remmont.com</a:t>
            </a:r>
          </a:p>
        </p:txBody>
      </p:sp>
    </p:spTree>
    <p:extLst>
      <p:ext uri="{BB962C8B-B14F-4D97-AF65-F5344CB8AC3E}">
        <p14:creationId xmlns:p14="http://schemas.microsoft.com/office/powerpoint/2010/main" val="194788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963" y="1227882"/>
            <a:ext cx="3269997" cy="3137222"/>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24001" y="4149080"/>
            <a:ext cx="4324332" cy="2708920"/>
          </a:xfrm>
          <a:prstGeom prst="rect">
            <a:avLst/>
          </a:prstGeom>
        </p:spPr>
      </p:pic>
      <p:pic>
        <p:nvPicPr>
          <p:cNvPr id="6"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3592" y="1269155"/>
            <a:ext cx="4038600" cy="267491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8008" y="4520531"/>
            <a:ext cx="3179072" cy="2105619"/>
          </a:xfrm>
          <a:prstGeom prst="rect">
            <a:avLst/>
          </a:prstGeom>
        </p:spPr>
      </p:pic>
      <p:sp>
        <p:nvSpPr>
          <p:cNvPr id="2" name="TextBox 1"/>
          <p:cNvSpPr txBox="1"/>
          <p:nvPr/>
        </p:nvSpPr>
        <p:spPr>
          <a:xfrm>
            <a:off x="9533744" y="4811843"/>
            <a:ext cx="2458387" cy="646331"/>
          </a:xfrm>
          <a:prstGeom prst="rect">
            <a:avLst/>
          </a:prstGeom>
          <a:noFill/>
        </p:spPr>
        <p:txBody>
          <a:bodyPr wrap="square" rtlCol="0">
            <a:spAutoFit/>
          </a:bodyPr>
          <a:lstStyle/>
          <a:p>
            <a:r>
              <a:rPr lang="en-GB" dirty="0"/>
              <a:t>Images throughout from Mary Hare</a:t>
            </a:r>
          </a:p>
        </p:txBody>
      </p:sp>
    </p:spTree>
    <p:extLst>
      <p:ext uri="{BB962C8B-B14F-4D97-AF65-F5344CB8AC3E}">
        <p14:creationId xmlns:p14="http://schemas.microsoft.com/office/powerpoint/2010/main" val="400413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71" y="0"/>
            <a:ext cx="10515600" cy="1325563"/>
          </a:xfrm>
        </p:spPr>
        <p:txBody>
          <a:bodyPr/>
          <a:lstStyle/>
          <a:p>
            <a:r>
              <a:rPr lang="en-GB" b="1" dirty="0"/>
              <a:t>Thank You</a:t>
            </a:r>
            <a:endParaRPr lang="en-US" b="1" dirty="0"/>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01867" y="363110"/>
            <a:ext cx="5192286" cy="3456116"/>
          </a:xfrm>
        </p:spPr>
      </p:pic>
      <p:sp>
        <p:nvSpPr>
          <p:cNvPr id="3" name="TextBox 2"/>
          <p:cNvSpPr txBox="1"/>
          <p:nvPr/>
        </p:nvSpPr>
        <p:spPr>
          <a:xfrm>
            <a:off x="1232452" y="4182336"/>
            <a:ext cx="7863840" cy="2862322"/>
          </a:xfrm>
          <a:prstGeom prst="rect">
            <a:avLst/>
          </a:prstGeom>
          <a:noFill/>
        </p:spPr>
        <p:txBody>
          <a:bodyPr wrap="square" rtlCol="0">
            <a:spAutoFit/>
          </a:bodyPr>
          <a:lstStyle/>
          <a:p>
            <a:r>
              <a:rPr lang="en-GB" dirty="0"/>
              <a:t>Dr Joy Rosenberg, PFHEA</a:t>
            </a:r>
          </a:p>
          <a:p>
            <a:r>
              <a:rPr lang="en-GB" dirty="0"/>
              <a:t>Principal Lecturer</a:t>
            </a:r>
          </a:p>
          <a:p>
            <a:r>
              <a:rPr lang="en-GB" dirty="0"/>
              <a:t>Programme Leader MA/MSc Deaf Ed Studies (</a:t>
            </a:r>
            <a:r>
              <a:rPr lang="en-GB" dirty="0" err="1"/>
              <a:t>ToD</a:t>
            </a:r>
            <a:r>
              <a:rPr lang="en-GB" dirty="0"/>
              <a:t>, Early Years and Ed </a:t>
            </a:r>
            <a:r>
              <a:rPr lang="en-GB" dirty="0" err="1"/>
              <a:t>Aud</a:t>
            </a:r>
            <a:r>
              <a:rPr lang="en-GB" dirty="0"/>
              <a:t> courses)</a:t>
            </a:r>
          </a:p>
          <a:p>
            <a:r>
              <a:rPr lang="en-GB" dirty="0"/>
              <a:t>Teacher of the Deaf and Consultant </a:t>
            </a:r>
            <a:r>
              <a:rPr lang="en-GB" dirty="0" err="1"/>
              <a:t>Clinica</a:t>
            </a:r>
            <a:r>
              <a:rPr lang="en-GB" dirty="0"/>
              <a:t> Scientist -Audiology</a:t>
            </a:r>
          </a:p>
          <a:p>
            <a:r>
              <a:rPr lang="en-GB" dirty="0">
                <a:hlinkClick r:id="rId4"/>
              </a:rPr>
              <a:t>j.rosenberg@maryhare.org.uk</a:t>
            </a:r>
            <a:endParaRPr lang="en-GB" dirty="0"/>
          </a:p>
          <a:p>
            <a:r>
              <a:rPr lang="en-GB" u="sng" dirty="0">
                <a:hlinkClick r:id="rId5"/>
              </a:rPr>
              <a:t>www.herts.ac.uk/apply/schools-of-study/education/partnerships-in-education/uk-education-partners</a:t>
            </a:r>
            <a:endParaRPr lang="en-GB" dirty="0"/>
          </a:p>
          <a:p>
            <a:r>
              <a:rPr lang="en-GB" u="sng" dirty="0">
                <a:hlinkClick r:id="rId6"/>
              </a:rPr>
              <a:t>www.maryhare.org.uk/professional-courses/postgraduate-courses</a:t>
            </a:r>
            <a:endParaRPr lang="en-GB" dirty="0"/>
          </a:p>
          <a:p>
            <a:r>
              <a:rPr lang="en-GB" i="1" dirty="0"/>
              <a:t> </a:t>
            </a:r>
            <a:endParaRPr lang="en-GB" dirty="0"/>
          </a:p>
          <a:p>
            <a:endParaRPr lang="en-GB" dirty="0"/>
          </a:p>
        </p:txBody>
      </p:sp>
    </p:spTree>
    <p:extLst>
      <p:ext uri="{BB962C8B-B14F-4D97-AF65-F5344CB8AC3E}">
        <p14:creationId xmlns:p14="http://schemas.microsoft.com/office/powerpoint/2010/main" val="340803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364" y="133012"/>
            <a:ext cx="9144000" cy="1231093"/>
          </a:xfrm>
        </p:spPr>
        <p:txBody>
          <a:bodyPr/>
          <a:lstStyle/>
          <a:p>
            <a:r>
              <a:rPr lang="en-GB" b="1" dirty="0"/>
              <a:t>Learning Objectives</a:t>
            </a:r>
            <a:endParaRPr lang="en-US" b="1" dirty="0"/>
          </a:p>
        </p:txBody>
      </p:sp>
      <p:sp>
        <p:nvSpPr>
          <p:cNvPr id="3" name="Subtitle 2"/>
          <p:cNvSpPr>
            <a:spLocks noGrp="1"/>
          </p:cNvSpPr>
          <p:nvPr>
            <p:ph type="subTitle" idx="1"/>
          </p:nvPr>
        </p:nvSpPr>
        <p:spPr>
          <a:xfrm>
            <a:off x="1271588" y="1428945"/>
            <a:ext cx="8841776" cy="4000109"/>
          </a:xfrm>
        </p:spPr>
        <p:txBody>
          <a:bodyPr vert="horz" lIns="91440" tIns="45720" rIns="91440" bIns="45720" rtlCol="0" anchor="t">
            <a:normAutofit/>
          </a:bodyPr>
          <a:lstStyle/>
          <a:p>
            <a:pPr marL="342900" indent="-342900" algn="l">
              <a:buFont typeface="Arial" panose="020B0604020202020204" pitchFamily="34" charset="0"/>
              <a:buChar char="•"/>
            </a:pPr>
            <a:r>
              <a:rPr lang="en-US" sz="3200" dirty="0"/>
              <a:t>Explore liaison between Educational and Health Audiology and its benefit to outcomes</a:t>
            </a:r>
          </a:p>
          <a:p>
            <a:pPr marL="342900" indent="-342900" algn="l">
              <a:buFont typeface="Arial" panose="020B0604020202020204" pitchFamily="34" charset="0"/>
              <a:buChar char="•"/>
            </a:pPr>
            <a:r>
              <a:rPr lang="en-US" sz="3200" dirty="0"/>
              <a:t>Examine roles and competencies of Educational Audiology</a:t>
            </a:r>
          </a:p>
          <a:p>
            <a:pPr marL="342900" indent="-342900" algn="l">
              <a:buFont typeface="Arial" panose="020B0604020202020204" pitchFamily="34" charset="0"/>
              <a:buChar char="•"/>
            </a:pPr>
            <a:r>
              <a:rPr lang="en-US" sz="3200" dirty="0"/>
              <a:t>Discuss history of Educational Audiology</a:t>
            </a:r>
          </a:p>
          <a:p>
            <a:pPr marL="342900" indent="-342900" algn="l">
              <a:buFont typeface="Arial" panose="020B0604020202020204" pitchFamily="34" charset="0"/>
              <a:buChar char="•"/>
            </a:pPr>
            <a:r>
              <a:rPr lang="en-US" sz="3200" dirty="0"/>
              <a:t>Review training route for Educational Audiology</a:t>
            </a:r>
          </a:p>
        </p:txBody>
      </p:sp>
    </p:spTree>
    <p:extLst>
      <p:ext uri="{BB962C8B-B14F-4D97-AF65-F5344CB8AC3E}">
        <p14:creationId xmlns:p14="http://schemas.microsoft.com/office/powerpoint/2010/main" val="162899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210F-8A6F-4EDA-A4F5-32A7A0D2C65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63035CC-3E50-49A4-8C48-1705FCC84B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1163" y="365125"/>
            <a:ext cx="8548687" cy="6424583"/>
          </a:xfrm>
        </p:spPr>
      </p:pic>
    </p:spTree>
    <p:extLst>
      <p:ext uri="{BB962C8B-B14F-4D97-AF65-F5344CB8AC3E}">
        <p14:creationId xmlns:p14="http://schemas.microsoft.com/office/powerpoint/2010/main" val="111139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453" y="370175"/>
            <a:ext cx="10515600" cy="1325563"/>
          </a:xfrm>
        </p:spPr>
        <p:txBody>
          <a:bodyPr>
            <a:normAutofit/>
          </a:bodyPr>
          <a:lstStyle/>
          <a:p>
            <a:pPr algn="ctr"/>
            <a:r>
              <a:rPr lang="en-GB" b="1" dirty="0"/>
              <a:t>The Heart of </a:t>
            </a:r>
            <a:br>
              <a:rPr lang="en-GB" b="1" dirty="0"/>
            </a:br>
            <a:r>
              <a:rPr lang="en-GB" b="1" dirty="0"/>
              <a:t>Educational Audiology</a:t>
            </a:r>
            <a:endParaRPr lang="en-US" b="1" dirty="0"/>
          </a:p>
        </p:txBody>
      </p:sp>
      <p:sp>
        <p:nvSpPr>
          <p:cNvPr id="3" name="Content Placeholder 2"/>
          <p:cNvSpPr>
            <a:spLocks noGrp="1"/>
          </p:cNvSpPr>
          <p:nvPr>
            <p:ph idx="1"/>
          </p:nvPr>
        </p:nvSpPr>
        <p:spPr>
          <a:xfrm>
            <a:off x="2995537" y="1871184"/>
            <a:ext cx="4433156" cy="3129211"/>
          </a:xfrm>
        </p:spPr>
        <p:txBody>
          <a:bodyPr/>
          <a:lstStyle/>
          <a:p>
            <a:r>
              <a:rPr lang="en-GB" dirty="0"/>
              <a:t>Partnering Education, Health, Families and Technology</a:t>
            </a:r>
          </a:p>
          <a:p>
            <a:r>
              <a:rPr lang="en-GB" dirty="0"/>
              <a:t>To ‘Secure the future for children and young people who are deaf’</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7192" y="5039850"/>
            <a:ext cx="2700808" cy="18008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865" y="2536405"/>
            <a:ext cx="1997968" cy="29969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9488" y="4356432"/>
            <a:ext cx="1656184" cy="248427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9045" y="2536405"/>
            <a:ext cx="1699347" cy="254902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2419" y="2159530"/>
            <a:ext cx="1920213" cy="288032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7893" y="4698142"/>
            <a:ext cx="2987824" cy="1991883"/>
          </a:xfrm>
          <a:prstGeom prst="rect">
            <a:avLst/>
          </a:prstGeom>
        </p:spPr>
      </p:pic>
    </p:spTree>
    <p:extLst>
      <p:ext uri="{BB962C8B-B14F-4D97-AF65-F5344CB8AC3E}">
        <p14:creationId xmlns:p14="http://schemas.microsoft.com/office/powerpoint/2010/main" val="354775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CCBE-DD7D-4F4D-BD6F-CC7FD2028D0F}"/>
              </a:ext>
            </a:extLst>
          </p:cNvPr>
          <p:cNvSpPr>
            <a:spLocks noGrp="1"/>
          </p:cNvSpPr>
          <p:nvPr>
            <p:ph type="title"/>
          </p:nvPr>
        </p:nvSpPr>
        <p:spPr/>
        <p:txBody>
          <a:bodyPr/>
          <a:lstStyle/>
          <a:p>
            <a:r>
              <a:rPr lang="en-GB" dirty="0"/>
              <a:t>Heads of Service Survey Responses </a:t>
            </a:r>
          </a:p>
        </p:txBody>
      </p:sp>
      <p:sp>
        <p:nvSpPr>
          <p:cNvPr id="3" name="Content Placeholder 2">
            <a:extLst>
              <a:ext uri="{FF2B5EF4-FFF2-40B4-BE49-F238E27FC236}">
                <a16:creationId xmlns:a16="http://schemas.microsoft.com/office/drawing/2014/main" id="{8019CE16-6B98-48A2-B09F-20C762068497}"/>
              </a:ext>
            </a:extLst>
          </p:cNvPr>
          <p:cNvSpPr>
            <a:spLocks noGrp="1"/>
          </p:cNvSpPr>
          <p:nvPr>
            <p:ph idx="1"/>
          </p:nvPr>
        </p:nvSpPr>
        <p:spPr/>
        <p:txBody>
          <a:bodyPr/>
          <a:lstStyle/>
          <a:p>
            <a:r>
              <a:rPr lang="en-GB" dirty="0"/>
              <a:t>In regards to the Ed </a:t>
            </a:r>
            <a:r>
              <a:rPr lang="en-GB" dirty="0" err="1"/>
              <a:t>Aud</a:t>
            </a:r>
            <a:r>
              <a:rPr lang="en-GB" dirty="0"/>
              <a:t> role include:</a:t>
            </a:r>
          </a:p>
          <a:p>
            <a:pPr lvl="1"/>
            <a:r>
              <a:rPr lang="en-GB" sz="2800" dirty="0"/>
              <a:t>vital and crucial in maintaining the integrity of the service</a:t>
            </a:r>
          </a:p>
          <a:p>
            <a:pPr lvl="1"/>
            <a:r>
              <a:rPr lang="en-GB" sz="2800" dirty="0"/>
              <a:t>key to accessing new information to share with colleagues</a:t>
            </a:r>
          </a:p>
          <a:p>
            <a:pPr lvl="1"/>
            <a:r>
              <a:rPr lang="en-GB" sz="2800" dirty="0"/>
              <a:t>essential to the services of children and young people who are deaf and their families’</a:t>
            </a:r>
          </a:p>
        </p:txBody>
      </p:sp>
    </p:spTree>
    <p:extLst>
      <p:ext uri="{BB962C8B-B14F-4D97-AF65-F5344CB8AC3E}">
        <p14:creationId xmlns:p14="http://schemas.microsoft.com/office/powerpoint/2010/main" val="294805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685"/>
            <a:ext cx="10515600" cy="1325563"/>
          </a:xfrm>
        </p:spPr>
        <p:txBody>
          <a:bodyPr/>
          <a:lstStyle/>
          <a:p>
            <a:r>
              <a:rPr lang="en-GB" b="1" dirty="0"/>
              <a:t>History of the role</a:t>
            </a:r>
            <a:endParaRPr lang="en-US" b="1" dirty="0"/>
          </a:p>
        </p:txBody>
      </p:sp>
      <p:sp>
        <p:nvSpPr>
          <p:cNvPr id="10" name="Content Placeholder 9"/>
          <p:cNvSpPr>
            <a:spLocks noGrp="1"/>
          </p:cNvSpPr>
          <p:nvPr>
            <p:ph sz="half" idx="2"/>
          </p:nvPr>
        </p:nvSpPr>
        <p:spPr>
          <a:xfrm>
            <a:off x="4543425" y="1196752"/>
            <a:ext cx="7058025" cy="5661248"/>
          </a:xfrm>
        </p:spPr>
        <p:txBody>
          <a:bodyPr>
            <a:normAutofit/>
          </a:bodyPr>
          <a:lstStyle/>
          <a:p>
            <a:r>
              <a:rPr lang="en-GB" dirty="0"/>
              <a:t>Educational Audiologist (Ed </a:t>
            </a:r>
            <a:r>
              <a:rPr lang="en-GB" dirty="0" err="1"/>
              <a:t>Aud</a:t>
            </a:r>
            <a:r>
              <a:rPr lang="en-GB" dirty="0"/>
              <a:t>) role beginnings in 1970 with Education Act</a:t>
            </a:r>
          </a:p>
          <a:p>
            <a:r>
              <a:rPr lang="en-GB" dirty="0"/>
              <a:t>Only course in UK, possibly Europe</a:t>
            </a:r>
          </a:p>
          <a:p>
            <a:r>
              <a:rPr lang="en-GB" dirty="0"/>
              <a:t>Different model to other countries</a:t>
            </a:r>
          </a:p>
          <a:p>
            <a:r>
              <a:rPr lang="en-GB" dirty="0"/>
              <a:t>Based on Roles and Competencies from BAEA</a:t>
            </a:r>
          </a:p>
          <a:p>
            <a:r>
              <a:rPr lang="en-GB" dirty="0"/>
              <a:t>Endorsed by BAEA and by BAA</a:t>
            </a:r>
          </a:p>
          <a:p>
            <a:r>
              <a:rPr lang="en-GB" dirty="0"/>
              <a:t>Accredited by RCCP for voluntary professional registration of graduates</a:t>
            </a:r>
          </a:p>
          <a:p>
            <a:r>
              <a:rPr lang="en-GB" dirty="0"/>
              <a:t>Course at Mary Hare partnered to university since 1990’s</a:t>
            </a:r>
          </a:p>
          <a:p>
            <a:endParaRPr lang="en-US" dirty="0"/>
          </a:p>
          <a:p>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27728"/>
          <a:stretch/>
        </p:blipFill>
        <p:spPr>
          <a:xfrm>
            <a:off x="1004565" y="2011503"/>
            <a:ext cx="3096345" cy="2834994"/>
          </a:xfrm>
          <a:prstGeom prst="rect">
            <a:avLst/>
          </a:prstGeom>
        </p:spPr>
      </p:pic>
    </p:spTree>
    <p:extLst>
      <p:ext uri="{BB962C8B-B14F-4D97-AF65-F5344CB8AC3E}">
        <p14:creationId xmlns:p14="http://schemas.microsoft.com/office/powerpoint/2010/main" val="270997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365125"/>
            <a:ext cx="9470136" cy="1325563"/>
          </a:xfrm>
        </p:spPr>
        <p:txBody>
          <a:bodyPr>
            <a:normAutofit/>
          </a:bodyPr>
          <a:lstStyle/>
          <a:p>
            <a:r>
              <a:rPr lang="en-US" b="1" dirty="0"/>
              <a:t>Roles and Competencies</a:t>
            </a:r>
            <a:br>
              <a:rPr lang="en-US" dirty="0"/>
            </a:br>
            <a:r>
              <a:rPr lang="en-US" sz="2700" dirty="0"/>
              <a:t>British Association of Educational Audiologists (BAEA)</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5325" y="1825625"/>
            <a:ext cx="2900892" cy="4351339"/>
          </a:xfrm>
        </p:spPr>
      </p:pic>
      <p:sp>
        <p:nvSpPr>
          <p:cNvPr id="5" name="Content Placeholder 4"/>
          <p:cNvSpPr>
            <a:spLocks noGrp="1"/>
          </p:cNvSpPr>
          <p:nvPr>
            <p:ph sz="half" idx="2"/>
          </p:nvPr>
        </p:nvSpPr>
        <p:spPr>
          <a:xfrm>
            <a:off x="3857625" y="1825625"/>
            <a:ext cx="7900987" cy="4351338"/>
          </a:xfrm>
        </p:spPr>
        <p:txBody>
          <a:bodyPr vert="horz" lIns="91440" tIns="45720" rIns="91440" bIns="45720" rtlCol="0" anchor="t">
            <a:normAutofit fontScale="25000" lnSpcReduction="20000"/>
          </a:bodyPr>
          <a:lstStyle/>
          <a:p>
            <a:pPr marL="0" indent="0">
              <a:buNone/>
            </a:pPr>
            <a:r>
              <a:rPr lang="en-US" sz="9600" b="1" dirty="0"/>
              <a:t>BAEA Major Role Areas:</a:t>
            </a:r>
            <a:endParaRPr lang="en-US" sz="9600" dirty="0"/>
          </a:p>
          <a:p>
            <a:pPr marL="0" indent="0">
              <a:buNone/>
            </a:pPr>
            <a:r>
              <a:rPr lang="en-US" sz="9600" dirty="0"/>
              <a:t>1. Child and Family Support</a:t>
            </a:r>
          </a:p>
          <a:p>
            <a:pPr marL="0" indent="0">
              <a:buNone/>
            </a:pPr>
            <a:r>
              <a:rPr lang="en-US" sz="9600" dirty="0"/>
              <a:t>2. Educational assessment, advice to schools and inclusion.</a:t>
            </a:r>
          </a:p>
          <a:p>
            <a:pPr marL="0" indent="0">
              <a:buNone/>
            </a:pPr>
            <a:r>
              <a:rPr lang="en-US" sz="9600" dirty="0"/>
              <a:t>3. In-service training </a:t>
            </a:r>
          </a:p>
          <a:p>
            <a:pPr marL="0" indent="0">
              <a:buNone/>
            </a:pPr>
            <a:r>
              <a:rPr lang="en-US" sz="9600" dirty="0"/>
              <a:t>4. Educational Amplification Systems. </a:t>
            </a:r>
          </a:p>
          <a:p>
            <a:pPr marL="0" indent="0">
              <a:buNone/>
            </a:pPr>
            <a:r>
              <a:rPr lang="en-US" sz="9600" dirty="0"/>
              <a:t>5. Professional contribution to the multi-professional team.</a:t>
            </a:r>
          </a:p>
          <a:p>
            <a:pPr marL="0" indent="0">
              <a:buNone/>
            </a:pPr>
            <a:r>
              <a:rPr lang="en-US" sz="9600" dirty="0"/>
              <a:t>6. Audiological Testing</a:t>
            </a:r>
          </a:p>
          <a:p>
            <a:pPr marL="0" indent="0">
              <a:buNone/>
            </a:pPr>
            <a:r>
              <a:rPr lang="en-US" sz="9600" dirty="0"/>
              <a:t>7. Selection, Verification &amp; Evaluation of Hearing Instruments. </a:t>
            </a:r>
          </a:p>
          <a:p>
            <a:pPr marL="0" indent="0">
              <a:buNone/>
            </a:pPr>
            <a:endParaRPr lang="en-US" sz="9600" dirty="0"/>
          </a:p>
          <a:p>
            <a:pPr marL="0" indent="0">
              <a:buNone/>
            </a:pPr>
            <a:r>
              <a:rPr lang="en-US" sz="9600" dirty="0"/>
              <a:t>For detail see:  </a:t>
            </a:r>
            <a:r>
              <a:rPr lang="en-US" sz="9600" dirty="0">
                <a:hlinkClick r:id="rId4"/>
              </a:rPr>
              <a:t>http://www.educational-audiologists.org.uk/documents.php</a:t>
            </a:r>
            <a:endParaRPr lang="en-US" sz="9600" dirty="0"/>
          </a:p>
          <a:p>
            <a:pPr marL="0" indent="0">
              <a:buNone/>
            </a:pPr>
            <a:endParaRPr lang="en-US" sz="9600" dirty="0"/>
          </a:p>
          <a:p>
            <a:endParaRPr lang="en-US" dirty="0"/>
          </a:p>
        </p:txBody>
      </p:sp>
    </p:spTree>
    <p:extLst>
      <p:ext uri="{BB962C8B-B14F-4D97-AF65-F5344CB8AC3E}">
        <p14:creationId xmlns:p14="http://schemas.microsoft.com/office/powerpoint/2010/main" val="36909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en-GB" b="1" dirty="0"/>
              <a:t>Educational Audiology</a:t>
            </a:r>
            <a:br>
              <a:rPr lang="en-GB" b="1" dirty="0"/>
            </a:br>
            <a:r>
              <a:rPr lang="en-GB" b="1" dirty="0"/>
              <a:t> varied roles across the UK</a:t>
            </a:r>
          </a:p>
        </p:txBody>
      </p:sp>
      <p:sp>
        <p:nvSpPr>
          <p:cNvPr id="5" name="Content Placeholder 4"/>
          <p:cNvSpPr>
            <a:spLocks noGrp="1"/>
          </p:cNvSpPr>
          <p:nvPr>
            <p:ph idx="1"/>
          </p:nvPr>
        </p:nvSpPr>
        <p:spPr/>
        <p:txBody>
          <a:bodyPr/>
          <a:lstStyle/>
          <a:p>
            <a:r>
              <a:rPr lang="en-GB" sz="4400" dirty="0"/>
              <a:t>Job titles</a:t>
            </a:r>
          </a:p>
          <a:p>
            <a:r>
              <a:rPr lang="en-GB" sz="4400" dirty="0"/>
              <a:t>Organizational charts</a:t>
            </a:r>
          </a:p>
          <a:p>
            <a:r>
              <a:rPr lang="en-GB" sz="4400" dirty="0"/>
              <a:t>Employers </a:t>
            </a:r>
          </a:p>
          <a:p>
            <a:pPr marL="0" indent="0">
              <a:buNone/>
            </a:pPr>
            <a:r>
              <a:rPr lang="en-GB" sz="3600" dirty="0"/>
              <a:t>(both Education and Health</a:t>
            </a:r>
            <a:r>
              <a:rPr lang="en-GB" sz="4400" dirty="0"/>
              <a:t>)</a:t>
            </a:r>
          </a:p>
          <a:p>
            <a:endParaRPr lang="en-GB" dirty="0"/>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739" t="19511" r="7826" b="4185"/>
          <a:stretch/>
        </p:blipFill>
        <p:spPr>
          <a:xfrm>
            <a:off x="6880910" y="2147887"/>
            <a:ext cx="4768165" cy="3706813"/>
          </a:xfrm>
          <a:prstGeom prst="rect">
            <a:avLst/>
          </a:prstGeom>
        </p:spPr>
      </p:pic>
    </p:spTree>
    <p:extLst>
      <p:ext uri="{BB962C8B-B14F-4D97-AF65-F5344CB8AC3E}">
        <p14:creationId xmlns:p14="http://schemas.microsoft.com/office/powerpoint/2010/main" val="749325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3315</Words>
  <Application>Microsoft Office PowerPoint</Application>
  <PresentationFormat>Widescreen</PresentationFormat>
  <Paragraphs>268</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Educational Audiology Value and Role  - Lecture 1</vt:lpstr>
      <vt:lpstr>Rate your current understanding</vt:lpstr>
      <vt:lpstr>Learning Objectives</vt:lpstr>
      <vt:lpstr>PowerPoint Presentation</vt:lpstr>
      <vt:lpstr>The Heart of  Educational Audiology</vt:lpstr>
      <vt:lpstr>Heads of Service Survey Responses </vt:lpstr>
      <vt:lpstr>History of the role</vt:lpstr>
      <vt:lpstr>Roles and Competencies British Association of Educational Audiologists (BAEA)</vt:lpstr>
      <vt:lpstr>Educational Audiology  varied roles across the UK</vt:lpstr>
      <vt:lpstr>BAEA statement: Ed Auds Adding value</vt:lpstr>
      <vt:lpstr>Value of Ed Aud role Graduates’ perspectives</vt:lpstr>
      <vt:lpstr>Graduates perspectives (cont’d)</vt:lpstr>
      <vt:lpstr>Graduates’ Perspective</vt:lpstr>
      <vt:lpstr>Educational Audiology graduates</vt:lpstr>
      <vt:lpstr>About the Training Course: Resources</vt:lpstr>
      <vt:lpstr>Course QA processes</vt:lpstr>
      <vt:lpstr>Course Structure</vt:lpstr>
      <vt:lpstr>Module Topics</vt:lpstr>
      <vt:lpstr>Faculty Programme and Course Leader: Joy Rosenberg, AuD Module Leader:  Lisa Bull, MSc Educational Audiology  </vt:lpstr>
      <vt:lpstr>Further details</vt:lpstr>
      <vt:lpstr>Learning Objectives</vt:lpstr>
      <vt:lpstr>Rate your current understanding</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Audiology Value and Role  - Lecture 1</dc:title>
  <dc:creator>Joy Rosenberg</dc:creator>
  <cp:lastModifiedBy>Joy Rosenberg</cp:lastModifiedBy>
  <cp:revision>23</cp:revision>
  <dcterms:created xsi:type="dcterms:W3CDTF">2018-10-31T11:14:28Z</dcterms:created>
  <dcterms:modified xsi:type="dcterms:W3CDTF">2018-11-23T12:48:38Z</dcterms:modified>
</cp:coreProperties>
</file>